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6" r:id="rId3"/>
    <p:sldId id="267" r:id="rId4"/>
    <p:sldId id="268" r:id="rId5"/>
    <p:sldId id="276" r:id="rId6"/>
    <p:sldId id="277" r:id="rId7"/>
    <p:sldId id="270" r:id="rId8"/>
    <p:sldId id="271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dad Vela" initials="SV" lastIdx="8" clrIdx="0">
    <p:extLst>
      <p:ext uri="{19B8F6BF-5375-455C-9EA6-DF929625EA0E}">
        <p15:presenceInfo xmlns:p15="http://schemas.microsoft.com/office/powerpoint/2012/main" userId="S-1-5-21-1895141402-3011699321-2022783076-14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rzo\Consolidaci&#243;n\Consolidado%20Fichas%20Cuantitativas%20Proceso%20de%20Adopci&#243;n%20Familias%20-%20Marzo%20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rzo\Consolidaci&#243;n\Consolidado%20Familias%20CAF%20-%20Marzo%20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rzo\Consolidaci&#243;n\Consolidado%20Familias%20CAF%20-%20Marzo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AppData\Roaming\Microsoft\Excel\Consolidado%20Familias%20CAF%20-%20Marzo%202019%20(version%203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rzo\Consolidaci&#243;n\Consolidado%20Familias%20CAF%20-%20Marzo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rzo\Consolidaci&#243;n\Consolidado%20Familias%20CAF%20-%20Marzo%2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rzo\Consolidaci&#243;n\Consolidado%20Familias%20CAF%20-%20Marzo%20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rzo\Consolidaci&#243;n\Consolidado%20Familias%20CAF%20-%20Marzo%20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rzo\Consolidaci&#243;n\Consolidado%20Familias%20CAF%20-%20Marzo%20201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4" Type="http://schemas.openxmlformats.org/officeDocument/2006/relationships/oleObject" Target="file:///C:\Users\cesar.carranza\Documents\Datos\2019\Marzo\Consolidaci&#243;n\Consolidado%20Familias%20CAF%20-%20Marzo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C" sz="1400" dirty="0"/>
              <a:t>Adopciones Enero – Marzo 2019 por zona</a:t>
            </a:r>
          </a:p>
        </c:rich>
      </c:tx>
      <c:layout>
        <c:manualLayout>
          <c:xMode val="edge"/>
          <c:yMode val="edge"/>
          <c:x val="5.8615447946056297E-2"/>
          <c:y val="1.849755832230145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30362978539279E-2"/>
          <c:y val="0.13768944525475427"/>
          <c:w val="0.70855254778509358"/>
          <c:h val="0.65812642882215333"/>
        </c:manualLayout>
      </c:layout>
      <c:lineChart>
        <c:grouping val="standard"/>
        <c:varyColors val="0"/>
        <c:ser>
          <c:idx val="0"/>
          <c:order val="0"/>
          <c:tx>
            <c:strRef>
              <c:f>Hoja3!$E$55</c:f>
              <c:strCache>
                <c:ptCount val="1"/>
                <c:pt idx="0">
                  <c:v>ADOPCIONES NACIONALES 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3.226564534466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F9-4054-BEE1-3E79B41C17C5}"/>
                </c:ext>
              </c:extLst>
            </c:dLbl>
            <c:dLbl>
              <c:idx val="1"/>
              <c:layout>
                <c:manualLayout>
                  <c:x val="2.0870053962376805E-3"/>
                  <c:y val="-3.93632351000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F9-4054-BEE1-3E79B41C17C5}"/>
                </c:ext>
              </c:extLst>
            </c:dLbl>
            <c:dLbl>
              <c:idx val="3"/>
              <c:layout>
                <c:manualLayout>
                  <c:x val="0"/>
                  <c:y val="-3.5777332947606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F9-4054-BEE1-3E79B41C17C5}"/>
                </c:ext>
              </c:extLst>
            </c:dLbl>
            <c:dLbl>
              <c:idx val="4"/>
              <c:layout>
                <c:manualLayout>
                  <c:x val="6.3491619106278551E-3"/>
                  <c:y val="-6.155181960425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F9-4054-BEE1-3E79B41C17C5}"/>
                </c:ext>
              </c:extLst>
            </c:dLbl>
            <c:dLbl>
              <c:idx val="5"/>
              <c:layout>
                <c:manualLayout>
                  <c:x val="0"/>
                  <c:y val="-2.4691185207996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F9-4054-BEE1-3E79B41C17C5}"/>
                </c:ext>
              </c:extLst>
            </c:dLbl>
            <c:dLbl>
              <c:idx val="6"/>
              <c:layout>
                <c:manualLayout>
                  <c:x val="0"/>
                  <c:y val="-2.312924757097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F9-4054-BEE1-3E79B41C17C5}"/>
                </c:ext>
              </c:extLst>
            </c:dLbl>
            <c:dLbl>
              <c:idx val="7"/>
              <c:layout>
                <c:manualLayout>
                  <c:x val="-8.378037377532661E-17"/>
                  <c:y val="-1.927437297581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F9-4054-BEE1-3E79B41C1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Hoja3!$D$56:$D$64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Hoja3!$E$56:$E$64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F9-4054-BEE1-3E79B41C17C5}"/>
            </c:ext>
          </c:extLst>
        </c:ser>
        <c:ser>
          <c:idx val="1"/>
          <c:order val="1"/>
          <c:tx>
            <c:strRef>
              <c:f>Hoja3!$F$55</c:f>
              <c:strCache>
                <c:ptCount val="1"/>
                <c:pt idx="0">
                  <c:v>ADOPCIONES INTERNACIONALES 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Hoja3!$D$56:$D$64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Hoja3!$F$56:$F$64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5F9-4054-BEE1-3E79B41C17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6475392"/>
        <c:axId val="76366592"/>
      </c:lineChart>
      <c:catAx>
        <c:axId val="7647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s-EC"/>
          </a:p>
        </c:txPr>
        <c:crossAx val="76366592"/>
        <c:crosses val="autoZero"/>
        <c:auto val="1"/>
        <c:lblAlgn val="ctr"/>
        <c:lblOffset val="100"/>
        <c:noMultiLvlLbl val="0"/>
      </c:catAx>
      <c:valAx>
        <c:axId val="76366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47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41870350603434"/>
          <c:y val="0.34789769288915406"/>
          <c:w val="0.25458132571141634"/>
          <c:h val="0.49098680512633874"/>
        </c:manualLayout>
      </c:layout>
      <c:overlay val="0"/>
      <c:txPr>
        <a:bodyPr/>
        <a:lstStyle/>
        <a:p>
          <a:pPr>
            <a:defRPr sz="1000"/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S" sz="1200" dirty="0"/>
              <a:t>Expectativa respecto a GÉNERO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F0E7-4159-A550-DF961652D5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F0E7-4159-A550-DF961652D5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F0E7-4159-A550-DF961652D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CAF'!$G$91:$I$91</c:f>
              <c:strCache>
                <c:ptCount val="3"/>
                <c:pt idx="0">
                  <c:v>NIÑO O NIÑA</c:v>
                </c:pt>
                <c:pt idx="1">
                  <c:v>NIÑA</c:v>
                </c:pt>
                <c:pt idx="2">
                  <c:v>NIÑO</c:v>
                </c:pt>
              </c:strCache>
            </c:strRef>
          </c:cat>
          <c:val>
            <c:numRef>
              <c:f>'FAM EN ESPERA CAF'!$G$92:$I$92</c:f>
              <c:numCache>
                <c:formatCode>General</c:formatCode>
                <c:ptCount val="3"/>
                <c:pt idx="0">
                  <c:v>72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E7-4159-A550-DF961652D5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450560"/>
        <c:axId val="88452096"/>
        <c:axId val="81848960"/>
      </c:bar3DChart>
      <c:catAx>
        <c:axId val="88450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8452096"/>
        <c:crosses val="autoZero"/>
        <c:auto val="1"/>
        <c:lblAlgn val="ctr"/>
        <c:lblOffset val="100"/>
        <c:noMultiLvlLbl val="0"/>
      </c:catAx>
      <c:valAx>
        <c:axId val="88452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450560"/>
        <c:crosses val="autoZero"/>
        <c:crossBetween val="between"/>
      </c:valAx>
      <c:serAx>
        <c:axId val="81848960"/>
        <c:scaling>
          <c:orientation val="minMax"/>
        </c:scaling>
        <c:delete val="1"/>
        <c:axPos val="b"/>
        <c:majorTickMark val="out"/>
        <c:minorTickMark val="none"/>
        <c:tickLblPos val="nextTo"/>
        <c:crossAx val="8845209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Expectativa por</a:t>
            </a:r>
            <a:r>
              <a:rPr lang="es-EC" sz="1200" baseline="0" dirty="0"/>
              <a:t> GRUPO DE HERMANOS</a:t>
            </a:r>
            <a:endParaRPr lang="es-EC" sz="1200" dirty="0"/>
          </a:p>
        </c:rich>
      </c:tx>
      <c:layout>
        <c:manualLayout>
          <c:xMode val="edge"/>
          <c:yMode val="edge"/>
          <c:x val="0.14729135754080463"/>
          <c:y val="5.3386018748160916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10613399031339E-2"/>
          <c:y val="0.21901614191433022"/>
          <c:w val="0.90222290657633197"/>
          <c:h val="0.48278405985959905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0-57EB-40E8-9509-CD4B12AEF92A}"/>
              </c:ext>
            </c:extLst>
          </c:dPt>
          <c:dLbls>
            <c:dLbl>
              <c:idx val="0"/>
              <c:layout>
                <c:manualLayout>
                  <c:x val="3.8022940174579661E-2"/>
                  <c:y val="-1.821502333052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EB-40E8-9509-CD4B12AEF92A}"/>
                </c:ext>
              </c:extLst>
            </c:dLbl>
            <c:dLbl>
              <c:idx val="1"/>
              <c:layout>
                <c:manualLayout>
                  <c:x val="3.3798169044070715E-2"/>
                  <c:y val="-3.03583722175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EB-40E8-9509-CD4B12AEF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CAF'!$J$96:$K$96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 EN ESPERA CAF'!$J$97:$K$97</c:f>
              <c:numCache>
                <c:formatCode>General</c:formatCode>
                <c:ptCount val="2"/>
                <c:pt idx="0">
                  <c:v>71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B-40E8-9509-CD4B12AEF9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355584"/>
        <c:axId val="88357120"/>
        <c:axId val="88371200"/>
      </c:bar3DChart>
      <c:catAx>
        <c:axId val="88355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b="1"/>
            </a:pPr>
            <a:endParaRPr lang="es-EC"/>
          </a:p>
        </c:txPr>
        <c:crossAx val="88357120"/>
        <c:crosses val="autoZero"/>
        <c:auto val="1"/>
        <c:lblAlgn val="ctr"/>
        <c:lblOffset val="100"/>
        <c:noMultiLvlLbl val="0"/>
      </c:catAx>
      <c:valAx>
        <c:axId val="88357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355584"/>
        <c:crosses val="autoZero"/>
        <c:crossBetween val="between"/>
      </c:valAx>
      <c:serAx>
        <c:axId val="88371200"/>
        <c:scaling>
          <c:orientation val="minMax"/>
        </c:scaling>
        <c:delete val="1"/>
        <c:axPos val="b"/>
        <c:majorTickMark val="out"/>
        <c:minorTickMark val="none"/>
        <c:tickLblPos val="nextTo"/>
        <c:crossAx val="8835712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Adopciones Enero</a:t>
            </a:r>
            <a:r>
              <a:rPr lang="es-EC" sz="1400" baseline="0" dirty="0"/>
              <a:t> – Marzo </a:t>
            </a:r>
            <a:r>
              <a:rPr lang="es-EC" sz="1400" dirty="0"/>
              <a:t>2019 por mes</a:t>
            </a:r>
          </a:p>
        </c:rich>
      </c:tx>
      <c:layout>
        <c:manualLayout>
          <c:xMode val="edge"/>
          <c:yMode val="edge"/>
          <c:x val="0.15757512910127272"/>
          <c:y val="4.177148939616762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Hoja2!$D$83</c:f>
              <c:strCache>
                <c:ptCount val="1"/>
                <c:pt idx="0">
                  <c:v>Adopciones Nacionales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349161910627797E-3"/>
                  <c:y val="-6.5843160554658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DD-4737-AEE1-F77217980309}"/>
                </c:ext>
              </c:extLst>
            </c:dLbl>
            <c:dLbl>
              <c:idx val="1"/>
              <c:layout>
                <c:manualLayout>
                  <c:x val="-3.1745809553138985E-3"/>
                  <c:y val="-0.10534905688745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2E-433F-8C25-B516CC8AE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Hoja2!$C$84:$C$86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Hoja2!$D$84:$D$86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2E-433F-8C25-B516CC8AE8EB}"/>
            </c:ext>
          </c:extLst>
        </c:ser>
        <c:ser>
          <c:idx val="1"/>
          <c:order val="1"/>
          <c:tx>
            <c:strRef>
              <c:f>Hoja2!$E$83</c:f>
              <c:strCache>
                <c:ptCount val="1"/>
                <c:pt idx="0">
                  <c:v>Adopciones Internacionales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1745809553138985E-3"/>
                  <c:y val="7.242747661012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2E-433F-8C25-B516CC8AE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Hoja2!$C$84:$C$86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Hoja2!$E$84:$E$86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2E-433F-8C25-B516CC8AE8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5526016"/>
        <c:axId val="67181952"/>
      </c:lineChart>
      <c:catAx>
        <c:axId val="65526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67181952"/>
        <c:crosses val="autoZero"/>
        <c:auto val="1"/>
        <c:lblAlgn val="ctr"/>
        <c:lblOffset val="100"/>
        <c:noMultiLvlLbl val="0"/>
      </c:catAx>
      <c:valAx>
        <c:axId val="67181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526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lang="es-ES" sz="11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declaratorias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 adoptabilidad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56164672716231E-2"/>
          <c:y val="1.52963640422227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Hoja1!$B$2:$B$10</c:f>
              <c:numCache>
                <c:formatCode>General</c:formatCode>
                <c:ptCount val="9"/>
                <c:pt idx="0">
                  <c:v>46</c:v>
                </c:pt>
                <c:pt idx="1">
                  <c:v>4</c:v>
                </c:pt>
                <c:pt idx="2">
                  <c:v>26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2-4B31-89A1-075F2C7F3E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315596947361947"/>
          <c:y val="0.23004923454626014"/>
          <c:w val="0.14804265572051967"/>
          <c:h val="0.69692214477159886"/>
        </c:manualLayout>
      </c:layout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Caracterización</a:t>
            </a:r>
            <a:r>
              <a:rPr lang="es-EC" sz="1400" baseline="0" dirty="0"/>
              <a:t> solicitantes en espera CAF</a:t>
            </a:r>
            <a:endParaRPr lang="es-EC" sz="14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006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489-4A93-971F-CBCBC8FFE819}"/>
              </c:ext>
            </c:extLst>
          </c:dPt>
          <c:dLbls>
            <c:dLbl>
              <c:idx val="0"/>
              <c:layout>
                <c:manualLayout>
                  <c:x val="5.4320945409977409E-2"/>
                  <c:y val="-2.608252758175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89-4A93-971F-CBCBC8FFE819}"/>
                </c:ext>
              </c:extLst>
            </c:dLbl>
            <c:dLbl>
              <c:idx val="1"/>
              <c:layout>
                <c:manualLayout>
                  <c:x val="3.4567874351803689E-2"/>
                  <c:y val="-3.260315947719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89-4A93-971F-CBCBC8FFE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CAF'!$D$91:$E$91</c:f>
              <c:strCache>
                <c:ptCount val="2"/>
                <c:pt idx="0">
                  <c:v>Personas solas </c:v>
                </c:pt>
                <c:pt idx="1">
                  <c:v>Parejas</c:v>
                </c:pt>
              </c:strCache>
            </c:strRef>
          </c:cat>
          <c:val>
            <c:numRef>
              <c:f>'FAM EN ESPERA CAF'!$D$92:$E$92</c:f>
              <c:numCache>
                <c:formatCode>General</c:formatCode>
                <c:ptCount val="2"/>
                <c:pt idx="0">
                  <c:v>19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89-4A93-971F-CBCBC8FFE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409856"/>
        <c:axId val="81466112"/>
        <c:axId val="66374272"/>
      </c:bar3DChart>
      <c:catAx>
        <c:axId val="7640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100"/>
            </a:pPr>
            <a:endParaRPr lang="es-EC"/>
          </a:p>
        </c:txPr>
        <c:crossAx val="81466112"/>
        <c:crosses val="autoZero"/>
        <c:auto val="1"/>
        <c:lblAlgn val="ctr"/>
        <c:lblOffset val="100"/>
        <c:noMultiLvlLbl val="0"/>
      </c:catAx>
      <c:valAx>
        <c:axId val="8146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409856"/>
        <c:crosses val="autoZero"/>
        <c:crossBetween val="between"/>
      </c:valAx>
      <c:serAx>
        <c:axId val="66374272"/>
        <c:scaling>
          <c:orientation val="minMax"/>
        </c:scaling>
        <c:delete val="1"/>
        <c:axPos val="b"/>
        <c:majorTickMark val="out"/>
        <c:minorTickMark val="none"/>
        <c:tickLblPos val="nextTo"/>
        <c:crossAx val="8146611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cap="none" baseline="0" dirty="0">
                <a:solidFill>
                  <a:schemeClr val="tx1"/>
                </a:solidFill>
                <a:effectLst/>
              </a:rPr>
              <a:t>Caracterización de Solicitantes en E</a:t>
            </a:r>
          </a:p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cap="none" baseline="0" dirty="0">
                <a:solidFill>
                  <a:schemeClr val="tx1"/>
                </a:solidFill>
                <a:effectLst/>
              </a:rPr>
              <a:t>espera CAF - Edad</a:t>
            </a:r>
            <a:endParaRPr lang="es-EC" sz="1600" cap="none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945A-4D5B-A496-5C225ECD62B7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45A-4D5B-A496-5C225ECD62B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45A-4D5B-A496-5C225ECD62B7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45A-4D5B-A496-5C225ECD62B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45A-4D5B-A496-5C225ECD62B7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45A-4D5B-A496-5C225ECD62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'FAM EN ESPERA CAF'!$J$91:$O$91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 EN ESPERA CAF'!$J$92:$O$92</c:f>
              <c:numCache>
                <c:formatCode>General</c:formatCode>
                <c:ptCount val="6"/>
                <c:pt idx="0">
                  <c:v>4</c:v>
                </c:pt>
                <c:pt idx="1">
                  <c:v>21</c:v>
                </c:pt>
                <c:pt idx="2">
                  <c:v>15</c:v>
                </c:pt>
                <c:pt idx="3">
                  <c:v>27</c:v>
                </c:pt>
                <c:pt idx="4">
                  <c:v>11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5A-4D5B-A496-5C225ECD62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81515648"/>
        <c:axId val="81517184"/>
        <c:axId val="0"/>
      </c:bar3DChart>
      <c:catAx>
        <c:axId val="81515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1517184"/>
        <c:crosses val="autoZero"/>
        <c:auto val="1"/>
        <c:lblAlgn val="ctr"/>
        <c:lblOffset val="100"/>
        <c:noMultiLvlLbl val="0"/>
      </c:catAx>
      <c:valAx>
        <c:axId val="81517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5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b="1"/>
            </a:pPr>
            <a:r>
              <a:rPr lang="es-EC" sz="1600" b="1" i="0" baseline="0"/>
              <a:t>Edad de Solicitantes en espera de asignación </a:t>
            </a:r>
            <a:endParaRPr lang="es-EC" sz="1600" b="1"/>
          </a:p>
        </c:rich>
      </c:tx>
      <c:layout>
        <c:manualLayout>
          <c:xMode val="edge"/>
          <c:yMode val="edge"/>
          <c:x val="0.16321423539287488"/>
          <c:y val="2.2019801870330792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CA6-4792-A82C-519AF5D15C6E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CA6-4792-A82C-519AF5D15C6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CA6-4792-A82C-519AF5D15C6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CA6-4792-A82C-519AF5D15C6E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CA6-4792-A82C-519AF5D15C6E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CA6-4792-A82C-519AF5D15C6E}"/>
              </c:ext>
            </c:extLst>
          </c:dPt>
          <c:dLbls>
            <c:dLbl>
              <c:idx val="0"/>
              <c:layout>
                <c:manualLayout>
                  <c:x val="-4.0460889707465107E-2"/>
                  <c:y val="9.1604109623243266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A6-4792-A82C-519AF5D15C6E}"/>
                </c:ext>
              </c:extLst>
            </c:dLbl>
            <c:dLbl>
              <c:idx val="1"/>
              <c:layout>
                <c:manualLayout>
                  <c:x val="-0.14269891103276908"/>
                  <c:y val="4.32687203773627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A6-4792-A82C-519AF5D15C6E}"/>
                </c:ext>
              </c:extLst>
            </c:dLbl>
            <c:dLbl>
              <c:idx val="2"/>
              <c:layout>
                <c:manualLayout>
                  <c:x val="-0.13843900769560971"/>
                  <c:y val="-0.189485116683544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A6-4792-A82C-519AF5D15C6E}"/>
                </c:ext>
              </c:extLst>
            </c:dLbl>
            <c:dLbl>
              <c:idx val="3"/>
              <c:layout>
                <c:manualLayout>
                  <c:x val="0.20735940640273332"/>
                  <c:y val="-0.1303145745427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A6-4792-A82C-519AF5D15C6E}"/>
                </c:ext>
              </c:extLst>
            </c:dLbl>
            <c:dLbl>
              <c:idx val="4"/>
              <c:layout>
                <c:manualLayout>
                  <c:x val="8.6141273542798519E-2"/>
                  <c:y val="6.1278507841130113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A6-4792-A82C-519AF5D15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'FAM EN ESPERA CAF'!$J$91:$O$91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 EN ESPERA CAF'!$J$92:$O$92</c:f>
              <c:numCache>
                <c:formatCode>General</c:formatCode>
                <c:ptCount val="6"/>
                <c:pt idx="0">
                  <c:v>4</c:v>
                </c:pt>
                <c:pt idx="1">
                  <c:v>21</c:v>
                </c:pt>
                <c:pt idx="2">
                  <c:v>15</c:v>
                </c:pt>
                <c:pt idx="3">
                  <c:v>27</c:v>
                </c:pt>
                <c:pt idx="4">
                  <c:v>11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A6-4792-A82C-519AF5D15C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Expectativa solicitantes en espera de adopción </a:t>
            </a:r>
          </a:p>
          <a:p>
            <a:pPr>
              <a:defRPr lang="es-ES" sz="1200"/>
            </a:pPr>
            <a:r>
              <a:rPr lang="es-EC" sz="1200" dirty="0"/>
              <a:t>EDAD</a:t>
            </a:r>
          </a:p>
        </c:rich>
      </c:tx>
      <c:layout>
        <c:manualLayout>
          <c:xMode val="edge"/>
          <c:yMode val="edge"/>
          <c:x val="0.24315723657810501"/>
          <c:y val="0.16374154401092739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666480024636747E-2"/>
          <c:y val="0.23064166056396346"/>
          <c:w val="0.96393119441567043"/>
          <c:h val="0.69290632583867351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0B3-41BB-AE92-7A7D5BF8149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E0B3-41BB-AE92-7A7D5BF8149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E0B3-41BB-AE92-7A7D5BF8149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E0B3-41BB-AE92-7A7D5BF8149D}"/>
              </c:ext>
            </c:extLst>
          </c:dPt>
          <c:dLbls>
            <c:dLbl>
              <c:idx val="0"/>
              <c:layout>
                <c:manualLayout>
                  <c:x val="2.502234278481745E-2"/>
                  <c:y val="-2.341528313686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B3-41BB-AE92-7A7D5BF8149D}"/>
                </c:ext>
              </c:extLst>
            </c:dLbl>
            <c:dLbl>
              <c:idx val="1"/>
              <c:layout>
                <c:manualLayout>
                  <c:x val="2.0017874227853956E-2"/>
                  <c:y val="-9.3661132547465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B3-41BB-AE92-7A7D5BF8149D}"/>
                </c:ext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B3-41BB-AE92-7A7D5BF8149D}"/>
                </c:ext>
              </c:extLst>
            </c:dLbl>
            <c:dLbl>
              <c:idx val="3"/>
              <c:layout>
                <c:manualLayout>
                  <c:x val="1.5013405670890403E-2"/>
                  <c:y val="-1.87322265094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B3-41BB-AE92-7A7D5BF8149D}"/>
                </c:ext>
              </c:extLst>
            </c:dLbl>
            <c:dLbl>
              <c:idx val="4"/>
              <c:layout>
                <c:manualLayout>
                  <c:x val="-2.5022342784817467E-3"/>
                  <c:y val="-4.6830566273732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B3-41BB-AE92-7A7D5BF814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CAF'!$D$103:$H$103</c:f>
              <c:strCache>
                <c:ptCount val="5"/>
                <c:pt idx="0">
                  <c:v>HASTA 4 AÑOS</c:v>
                </c:pt>
                <c:pt idx="1">
                  <c:v>HASTA 5</c:v>
                </c:pt>
                <c:pt idx="2">
                  <c:v>HASTA 6</c:v>
                </c:pt>
                <c:pt idx="3">
                  <c:v>HASTA 7-8</c:v>
                </c:pt>
                <c:pt idx="4">
                  <c:v>ENTRE 9 Y 15</c:v>
                </c:pt>
              </c:strCache>
            </c:strRef>
          </c:cat>
          <c:val>
            <c:numRef>
              <c:f>'FAM EN ESPERA CAF'!$D$104:$H$104</c:f>
              <c:numCache>
                <c:formatCode>General</c:formatCode>
                <c:ptCount val="5"/>
                <c:pt idx="0">
                  <c:v>33</c:v>
                </c:pt>
                <c:pt idx="1">
                  <c:v>17</c:v>
                </c:pt>
                <c:pt idx="2">
                  <c:v>8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B3-41BB-AE92-7A7D5BF814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179456"/>
        <c:axId val="88180992"/>
        <c:axId val="76315264"/>
      </c:bar3DChart>
      <c:catAx>
        <c:axId val="88179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800"/>
            </a:pPr>
            <a:endParaRPr lang="es-EC"/>
          </a:p>
        </c:txPr>
        <c:crossAx val="88180992"/>
        <c:crosses val="autoZero"/>
        <c:auto val="1"/>
        <c:lblAlgn val="ctr"/>
        <c:lblOffset val="100"/>
        <c:noMultiLvlLbl val="0"/>
      </c:catAx>
      <c:valAx>
        <c:axId val="88180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179456"/>
        <c:crosses val="autoZero"/>
        <c:crossBetween val="between"/>
      </c:valAx>
      <c:serAx>
        <c:axId val="76315264"/>
        <c:scaling>
          <c:orientation val="minMax"/>
        </c:scaling>
        <c:delete val="1"/>
        <c:axPos val="b"/>
        <c:majorTickMark val="out"/>
        <c:minorTickMark val="none"/>
        <c:tickLblPos val="nextTo"/>
        <c:crossAx val="88180992"/>
        <c:crosses val="autoZero"/>
      </c:ser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Expectativa</a:t>
            </a:r>
            <a:r>
              <a:rPr lang="es-EC" sz="1200" baseline="0" dirty="0"/>
              <a:t> respecto a  SALUD</a:t>
            </a:r>
            <a:endParaRPr lang="es-EC" sz="12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16239111609682E-2"/>
          <c:y val="3.6756499493418214E-2"/>
          <c:w val="0.93256752177678059"/>
          <c:h val="0.65450479455630772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0-CAFA-4BF1-8628-07A0E9F39EF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AFA-4BF1-8628-07A0E9F39EF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CAFA-4BF1-8628-07A0E9F39EFF}"/>
              </c:ext>
            </c:extLst>
          </c:dPt>
          <c:dLbls>
            <c:dLbl>
              <c:idx val="0"/>
              <c:layout>
                <c:manualLayout>
                  <c:x val="1.6534621153205205E-2"/>
                  <c:y val="-3.27989575170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FA-4BF1-8628-07A0E9F39EFF}"/>
                </c:ext>
              </c:extLst>
            </c:dLbl>
            <c:dLbl>
              <c:idx val="1"/>
              <c:layout>
                <c:manualLayout>
                  <c:x val="1.9290391345406131E-2"/>
                  <c:y val="-2.342782679789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A-4BF1-8628-07A0E9F39EFF}"/>
                </c:ext>
              </c:extLst>
            </c:dLbl>
            <c:dLbl>
              <c:idx val="2"/>
              <c:layout>
                <c:manualLayout>
                  <c:x val="9.3696186534829903E-2"/>
                  <c:y val="6.559791503409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FA-4BF1-8628-07A0E9F39EFF}"/>
                </c:ext>
              </c:extLst>
            </c:dLbl>
            <c:dLbl>
              <c:idx val="3"/>
              <c:layout>
                <c:manualLayout>
                  <c:x val="8.8184646150428092E-2"/>
                  <c:y val="4.685565359578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FA-4BF1-8628-07A0E9F39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CAF'!$K$103:$M$103</c:f>
              <c:strCache>
                <c:ptCount val="3"/>
                <c:pt idx="0">
                  <c:v>SANO</c:v>
                </c:pt>
                <c:pt idx="1">
                  <c:v>SALUD ESTABLE O CORREGIBLE </c:v>
                </c:pt>
                <c:pt idx="2">
                  <c:v>DISCAPACIDAD </c:v>
                </c:pt>
              </c:strCache>
            </c:strRef>
          </c:cat>
          <c:val>
            <c:numRef>
              <c:f>'FAM EN ESPERA CAF'!$K$104:$M$104</c:f>
              <c:numCache>
                <c:formatCode>General</c:formatCode>
                <c:ptCount val="3"/>
                <c:pt idx="0">
                  <c:v>45</c:v>
                </c:pt>
                <c:pt idx="1">
                  <c:v>37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A-4BF1-8628-07A0E9F39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290048"/>
        <c:axId val="88291584"/>
        <c:axId val="81846272"/>
      </c:bar3DChart>
      <c:catAx>
        <c:axId val="88290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8291584"/>
        <c:crosses val="autoZero"/>
        <c:auto val="1"/>
        <c:lblAlgn val="ctr"/>
        <c:lblOffset val="100"/>
        <c:noMultiLvlLbl val="0"/>
      </c:catAx>
      <c:valAx>
        <c:axId val="88291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290048"/>
        <c:crosses val="autoZero"/>
        <c:crossBetween val="between"/>
      </c:valAx>
      <c:serAx>
        <c:axId val="81846272"/>
        <c:scaling>
          <c:orientation val="minMax"/>
        </c:scaling>
        <c:delete val="1"/>
        <c:axPos val="b"/>
        <c:majorTickMark val="out"/>
        <c:minorTickMark val="none"/>
        <c:tickLblPos val="nextTo"/>
        <c:crossAx val="8829158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Expectativa</a:t>
            </a:r>
            <a:r>
              <a:rPr lang="es-EC" sz="1200" baseline="0" dirty="0"/>
              <a:t> respecto a ÉTNIA</a:t>
            </a:r>
            <a:endParaRPr lang="es-EC" sz="12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0-D228-4C2E-A654-6CAC58F77F2C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D228-4C2E-A654-6CAC58F77F2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D228-4C2E-A654-6CAC58F77F2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3-D228-4C2E-A654-6CAC58F77F2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4-D228-4C2E-A654-6CAC58F77F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CAF'!$D$96:$H$96</c:f>
              <c:strCache>
                <c:ptCount val="5"/>
                <c:pt idx="0">
                  <c:v>ABIERTA</c:v>
                </c:pt>
                <c:pt idx="1">
                  <c:v>MESTIZA O INDÍGENA</c:v>
                </c:pt>
                <c:pt idx="2">
                  <c:v>MESTIZA</c:v>
                </c:pt>
                <c:pt idx="3">
                  <c:v>AFROECUATORIANA</c:v>
                </c:pt>
                <c:pt idx="4">
                  <c:v>MONTUBIO</c:v>
                </c:pt>
              </c:strCache>
            </c:strRef>
          </c:cat>
          <c:val>
            <c:numRef>
              <c:f>'FAM EN ESPERA CAF'!$D$97:$H$97</c:f>
              <c:numCache>
                <c:formatCode>General</c:formatCode>
                <c:ptCount val="5"/>
                <c:pt idx="0">
                  <c:v>49</c:v>
                </c:pt>
                <c:pt idx="1">
                  <c:v>6</c:v>
                </c:pt>
                <c:pt idx="2">
                  <c:v>27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28-4C2E-A654-6CAC58F77F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417792"/>
        <c:axId val="88419328"/>
        <c:axId val="81847616"/>
      </c:bar3DChart>
      <c:catAx>
        <c:axId val="8841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900"/>
            </a:pPr>
            <a:endParaRPr lang="es-EC"/>
          </a:p>
        </c:txPr>
        <c:crossAx val="88419328"/>
        <c:crosses val="autoZero"/>
        <c:auto val="1"/>
        <c:lblAlgn val="ctr"/>
        <c:lblOffset val="100"/>
        <c:noMultiLvlLbl val="0"/>
      </c:catAx>
      <c:valAx>
        <c:axId val="88419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417792"/>
        <c:crosses val="autoZero"/>
        <c:crossBetween val="between"/>
      </c:valAx>
      <c:serAx>
        <c:axId val="8184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88419328"/>
        <c:crosses val="autoZero"/>
      </c:serAx>
    </c:plotArea>
    <c:plotVisOnly val="1"/>
    <c:dispBlanksAs val="gap"/>
    <c:showDLblsOverMax val="0"/>
  </c:chart>
  <c:externalData r:id="rId4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144 </a:t>
          </a:r>
          <a:r>
            <a:rPr lang="es-EC" sz="1400" b="0" dirty="0">
              <a:solidFill>
                <a:schemeClr val="tx1"/>
              </a:solidFill>
            </a:rPr>
            <a:t>Pre- registros.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F44A28B-B3A0-47B1-8C9A-39EF6B57E3F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100 </a:t>
          </a:r>
          <a:r>
            <a:rPr lang="es-EC" sz="1400" b="0" dirty="0">
              <a:solidFill>
                <a:schemeClr val="tx1"/>
              </a:solidFill>
            </a:rPr>
            <a:t>Entrevistas preliminares.</a:t>
          </a: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D2DB567-F5F8-4EEF-8EDC-0992C1C920A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11</a:t>
          </a:r>
          <a:r>
            <a:rPr lang="es-EC" sz="1400" b="0" dirty="0">
              <a:solidFill>
                <a:schemeClr val="tx1"/>
              </a:solidFill>
            </a:rPr>
            <a:t> Círculos de capacitación aprobados.</a:t>
          </a:r>
        </a:p>
      </dgm:t>
    </dgm:pt>
    <dgm:pt modelId="{FB546449-A1EE-47E3-8FE0-548D7BDE9BDE}" type="par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99626F-E239-4C40-8562-A457B0CF253A}" type="sib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42A6EA6-1C87-474B-AB93-5D10CF567CF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35 </a:t>
          </a:r>
          <a:r>
            <a:rPr lang="es-EC" sz="1400" b="0" dirty="0">
              <a:solidFill>
                <a:schemeClr val="tx1"/>
              </a:solidFill>
            </a:rPr>
            <a:t>Estudios Hogar.</a:t>
          </a:r>
        </a:p>
      </dgm:t>
    </dgm:pt>
    <dgm:pt modelId="{6C98B8A9-28B3-40ED-8E20-B1EFB996D9CD}" type="par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7188172-B9AC-4ED8-8FE1-CCC3002F0AA1}" type="sib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D0254C5-B6D7-4BFB-B0E5-2419853611A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27 </a:t>
          </a:r>
          <a:r>
            <a:rPr lang="es-EC" sz="1400" b="0" dirty="0">
              <a:solidFill>
                <a:schemeClr val="tx1"/>
              </a:solidFill>
            </a:rPr>
            <a:t>Solicitudes de Adopción.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BD5731A-BDE1-46C9-A172-42352B0EFEB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26 </a:t>
          </a:r>
          <a:r>
            <a:rPr lang="es-EC" sz="1400" b="0" dirty="0">
              <a:solidFill>
                <a:schemeClr val="tx1"/>
              </a:solidFill>
            </a:rPr>
            <a:t>Declaratorias de Idoneidad.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C21479-9DCA-4C3F-8726-100481320F6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26 </a:t>
          </a:r>
          <a:r>
            <a:rPr lang="es-EC" sz="1400" b="0" dirty="0">
              <a:solidFill>
                <a:schemeClr val="tx1"/>
              </a:solidFill>
            </a:rPr>
            <a:t>Expedientes de familias remitidos al Comité de Asignación Familiar.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10BDDA6-FCAA-4AB2-BB77-AC2FBC5E5CA6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4 </a:t>
          </a:r>
          <a:r>
            <a:rPr lang="es-EC" sz="1400" b="0" dirty="0">
              <a:solidFill>
                <a:schemeClr val="tx1"/>
              </a:solidFill>
            </a:rPr>
            <a:t>Remitidos a Terapia</a:t>
          </a: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</dgm:pt>
    <dgm:pt modelId="{BCAA81B9-1639-45A9-9E7B-EE1292F7FFAF}" type="pres">
      <dgm:prSet presAssocID="{9C5A46CF-479A-4E4D-8C1D-6B311207160D}" presName="spacing" presStyleCnt="0"/>
      <dgm:spPr/>
    </dgm:pt>
    <dgm:pt modelId="{300E2975-C7E5-4CA1-AE46-02D78B71F170}" type="pres">
      <dgm:prSet presAssocID="{3D2DB567-F5F8-4EEF-8EDC-0992C1C920AC}" presName="composite" presStyleCnt="0"/>
      <dgm:spPr/>
    </dgm:pt>
    <dgm:pt modelId="{C8429A92-5152-460E-8D95-5AA7800EA29D}" type="pres">
      <dgm:prSet presAssocID="{3D2DB567-F5F8-4EEF-8EDC-0992C1C920AC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1E9327-7D13-4912-ABE4-A053A54125CC}" type="pres">
      <dgm:prSet presAssocID="{3D2DB567-F5F8-4EEF-8EDC-0992C1C920AC}" presName="txShp" presStyleLbl="node1" presStyleIdx="2" presStyleCnt="8">
        <dgm:presLayoutVars>
          <dgm:bulletEnabled val="1"/>
        </dgm:presLayoutVars>
      </dgm:prSet>
      <dgm:spPr/>
    </dgm:pt>
    <dgm:pt modelId="{7F705BCC-620F-4864-B319-7C25C416E699}" type="pres">
      <dgm:prSet presAssocID="{1699626F-E239-4C40-8562-A457B0CF253A}" presName="spacing" presStyleCnt="0"/>
      <dgm:spPr/>
    </dgm:pt>
    <dgm:pt modelId="{4154F8EC-CE70-4502-83F7-E53ACE07AC65}" type="pres">
      <dgm:prSet presAssocID="{242A6EA6-1C87-474B-AB93-5D10CF567CF5}" presName="composite" presStyleCnt="0"/>
      <dgm:spPr/>
    </dgm:pt>
    <dgm:pt modelId="{A1F791E0-D3A8-4FEC-A2A2-022916C684A7}" type="pres">
      <dgm:prSet presAssocID="{242A6EA6-1C87-474B-AB93-5D10CF567CF5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A095AE-423A-4ACD-82FB-36844253944A}" type="pres">
      <dgm:prSet presAssocID="{242A6EA6-1C87-474B-AB93-5D10CF567CF5}" presName="txShp" presStyleLbl="node1" presStyleIdx="3" presStyleCnt="8">
        <dgm:presLayoutVars>
          <dgm:bulletEnabled val="1"/>
        </dgm:presLayoutVars>
      </dgm:prSet>
      <dgm:spPr/>
    </dgm:pt>
    <dgm:pt modelId="{CA694ABA-DF06-455E-9813-B20F979A0E11}" type="pres">
      <dgm:prSet presAssocID="{97188172-B9AC-4ED8-8FE1-CCC3002F0AA1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D769865-E1ED-44EA-81DF-C3357F1D3B03}" type="pres">
      <dgm:prSet presAssocID="{AD0254C5-B6D7-4BFB-B0E5-2419853611A4}" presName="txShp" presStyleLbl="node1" presStyleIdx="4" presStyleCnt="8">
        <dgm:presLayoutVars>
          <dgm:bulletEnabled val="1"/>
        </dgm:presLayoutVars>
      </dgm:prSet>
      <dgm:spPr/>
    </dgm:pt>
    <dgm:pt modelId="{C56BF680-186F-45BE-AADE-AA6ABF43DC46}" type="pres">
      <dgm:prSet presAssocID="{20E246B8-8F94-48D2-93FC-22BDFD53159E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5" presStyleCnt="8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CD6AD7A-50F0-48C0-9E00-7F82542D830B}" type="pres">
      <dgm:prSet presAssocID="{ABD5731A-BDE1-46C9-A172-42352B0EFEBD}" presName="txShp" presStyleLbl="node1" presStyleIdx="5" presStyleCnt="8">
        <dgm:presLayoutVars>
          <dgm:bulletEnabled val="1"/>
        </dgm:presLayoutVars>
      </dgm:prSet>
      <dgm:spPr/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8E3A71B-EB30-4456-A915-31F52D49FB08}" type="pres">
      <dgm:prSet presAssocID="{71C21479-9DCA-4C3F-8726-100481320F6C}" presName="txShp" presStyleLbl="node1" presStyleIdx="6" presStyleCnt="8">
        <dgm:presLayoutVars>
          <dgm:bulletEnabled val="1"/>
        </dgm:presLayoutVars>
      </dgm:prSet>
      <dgm:spPr/>
    </dgm:pt>
    <dgm:pt modelId="{89A9E6B3-A0B3-45EB-9345-727D7F106F55}" type="pres">
      <dgm:prSet presAssocID="{160087DE-C085-4458-BE98-24B62DFAF7D0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8C1040-1FBB-4848-B520-5A996B8B6FF8}" type="pres">
      <dgm:prSet presAssocID="{F10BDDA6-FCAA-4AB2-BB77-AC2FBC5E5CA6}" presName="txShp" presStyleLbl="node1" presStyleIdx="7" presStyleCnt="8">
        <dgm:presLayoutVars>
          <dgm:bulletEnabled val="1"/>
        </dgm:presLayoutVars>
      </dgm:prSet>
      <dgm:spPr/>
    </dgm:pt>
  </dgm:ptLst>
  <dgm:cxnLst>
    <dgm:cxn modelId="{FC037505-A53E-47C0-B52B-2A5E5FF2F372}" srcId="{52F8C4F1-CC29-45C4-B4B6-5E63A870081A}" destId="{71C21479-9DCA-4C3F-8726-100481320F6C}" srcOrd="6" destOrd="0" parTransId="{D823B73E-6384-446D-9B13-9B5DA7D0A723}" sibTransId="{160087DE-C085-4458-BE98-24B62DFAF7D0}"/>
    <dgm:cxn modelId="{79A06D15-BC93-4ADB-AF16-89236672D18A}" srcId="{52F8C4F1-CC29-45C4-B4B6-5E63A870081A}" destId="{242A6EA6-1C87-474B-AB93-5D10CF567CF5}" srcOrd="3" destOrd="0" parTransId="{6C98B8A9-28B3-40ED-8E20-B1EFB996D9CD}" sibTransId="{97188172-B9AC-4ED8-8FE1-CCC3002F0AA1}"/>
    <dgm:cxn modelId="{44B93B3F-C3D1-432C-9EBD-89454C92BBF5}" srcId="{52F8C4F1-CC29-45C4-B4B6-5E63A870081A}" destId="{ABD5731A-BDE1-46C9-A172-42352B0EFEBD}" srcOrd="5" destOrd="0" parTransId="{5B9D14C1-C3F2-4AD6-96AA-3690DF66AB07}" sibTransId="{35EEF9BF-19A6-4A10-92F3-B2D57AA654C8}"/>
    <dgm:cxn modelId="{B1FAA242-09E7-49BA-89D4-B7F6568D53F3}" srcId="{52F8C4F1-CC29-45C4-B4B6-5E63A870081A}" destId="{F10BDDA6-FCAA-4AB2-BB77-AC2FBC5E5CA6}" srcOrd="7" destOrd="0" parTransId="{F397AE5B-EC93-4212-AFDD-791518DCB3E5}" sibTransId="{22D0918C-45CF-431A-9B43-3A589A51CA87}"/>
    <dgm:cxn modelId="{CD0C2B43-2F82-4FA0-AA5B-B03E48CF21C5}" type="presOf" srcId="{AD0254C5-B6D7-4BFB-B0E5-2419853611A4}" destId="{6D769865-E1ED-44EA-81DF-C3357F1D3B03}" srcOrd="0" destOrd="0" presId="urn:microsoft.com/office/officeart/2005/8/layout/vList3#3"/>
    <dgm:cxn modelId="{A0C2E64A-308E-4908-93AE-0CF8CBBC78BC}" type="presOf" srcId="{2F44A28B-B3A0-47B1-8C9A-39EF6B57E3FA}" destId="{C6AD916B-AD36-4F28-9F3A-3256DF81091C}" srcOrd="0" destOrd="0" presId="urn:microsoft.com/office/officeart/2005/8/layout/vList3#3"/>
    <dgm:cxn modelId="{D1AA098E-FC78-4449-83CD-6132727F7B88}" type="presOf" srcId="{F10BDDA6-FCAA-4AB2-BB77-AC2FBC5E5CA6}" destId="{B08C1040-1FBB-4848-B520-5A996B8B6FF8}" srcOrd="0" destOrd="0" presId="urn:microsoft.com/office/officeart/2005/8/layout/vList3#3"/>
    <dgm:cxn modelId="{081E2B91-1AEC-4546-9767-7787F20137C7}" type="presOf" srcId="{52F8C4F1-CC29-45C4-B4B6-5E63A870081A}" destId="{85F81F6E-1A31-4A04-9B85-B226CFCC28A9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C4B0BEB6-DF30-4A64-92D3-F6335D67A46C}" type="presOf" srcId="{63389B28-360D-479F-B356-FAE3D16B1F10}" destId="{815F5057-CCF8-4216-BAFD-505B60198D5D}" srcOrd="0" destOrd="0" presId="urn:microsoft.com/office/officeart/2005/8/layout/vList3#3"/>
    <dgm:cxn modelId="{4CC980B7-CE3A-44F7-9FD2-261BF2FE95E2}" type="presOf" srcId="{ABD5731A-BDE1-46C9-A172-42352B0EFEBD}" destId="{7CD6AD7A-50F0-48C0-9E00-7F82542D830B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AD5786CB-1E97-4E2C-A8D1-B5A034B66AE3}" type="presOf" srcId="{242A6EA6-1C87-474B-AB93-5D10CF567CF5}" destId="{69A095AE-423A-4ACD-82FB-36844253944A}" srcOrd="0" destOrd="0" presId="urn:microsoft.com/office/officeart/2005/8/layout/vList3#3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7D0961E7-EF47-4D11-9CCF-C2B5D6FD2F8D}" type="presOf" srcId="{3D2DB567-F5F8-4EEF-8EDC-0992C1C920AC}" destId="{3C1E9327-7D13-4912-ABE4-A053A54125CC}" srcOrd="0" destOrd="0" presId="urn:microsoft.com/office/officeart/2005/8/layout/vList3#3"/>
    <dgm:cxn modelId="{B8F335E8-E0FF-4704-A46A-09172AEE45C3}" type="presOf" srcId="{71C21479-9DCA-4C3F-8726-100481320F6C}" destId="{48E3A71B-EB30-4456-A915-31F52D49FB08}" srcOrd="0" destOrd="0" presId="urn:microsoft.com/office/officeart/2005/8/layout/vList3#3"/>
    <dgm:cxn modelId="{C99776F7-9F2D-4D1D-AD7A-EE97078955AB}" srcId="{52F8C4F1-CC29-45C4-B4B6-5E63A870081A}" destId="{3D2DB567-F5F8-4EEF-8EDC-0992C1C920AC}" srcOrd="2" destOrd="0" parTransId="{FB546449-A1EE-47E3-8FE0-548D7BDE9BDE}" sibTransId="{1699626F-E239-4C40-8562-A457B0CF253A}"/>
    <dgm:cxn modelId="{F50B377E-F325-4CF6-81EF-44A256BF840D}" type="presParOf" srcId="{85F81F6E-1A31-4A04-9B85-B226CFCC28A9}" destId="{A9E849F1-3A59-46A5-8AA6-E536CFE2373A}" srcOrd="0" destOrd="0" presId="urn:microsoft.com/office/officeart/2005/8/layout/vList3#3"/>
    <dgm:cxn modelId="{0EA953B4-79CC-4212-96C4-874A932D893E}" type="presParOf" srcId="{A9E849F1-3A59-46A5-8AA6-E536CFE2373A}" destId="{B4142B00-4FC2-4D6E-A8BA-F7FEE0A7F489}" srcOrd="0" destOrd="0" presId="urn:microsoft.com/office/officeart/2005/8/layout/vList3#3"/>
    <dgm:cxn modelId="{5586D7C1-2D1B-4B8C-A16C-1FE3C4ABD1F1}" type="presParOf" srcId="{A9E849F1-3A59-46A5-8AA6-E536CFE2373A}" destId="{815F5057-CCF8-4216-BAFD-505B60198D5D}" srcOrd="1" destOrd="0" presId="urn:microsoft.com/office/officeart/2005/8/layout/vList3#3"/>
    <dgm:cxn modelId="{7C1655D8-2C09-4938-8239-7DE9C308C5A9}" type="presParOf" srcId="{85F81F6E-1A31-4A04-9B85-B226CFCC28A9}" destId="{CB03820B-61EA-4ACC-930F-7BCFE55BD621}" srcOrd="1" destOrd="0" presId="urn:microsoft.com/office/officeart/2005/8/layout/vList3#3"/>
    <dgm:cxn modelId="{C1F22BAB-7BF9-4AC4-937B-BDCD2E63F098}" type="presParOf" srcId="{85F81F6E-1A31-4A04-9B85-B226CFCC28A9}" destId="{4F7827A2-77DC-42FA-A1A7-7CA200EEBBB9}" srcOrd="2" destOrd="0" presId="urn:microsoft.com/office/officeart/2005/8/layout/vList3#3"/>
    <dgm:cxn modelId="{B6195858-38B5-43EA-8919-24E89635C3A2}" type="presParOf" srcId="{4F7827A2-77DC-42FA-A1A7-7CA200EEBBB9}" destId="{4B6E8FD3-9A13-4FEA-8B2F-C5FC0F205B3B}" srcOrd="0" destOrd="0" presId="urn:microsoft.com/office/officeart/2005/8/layout/vList3#3"/>
    <dgm:cxn modelId="{C1D23357-86C3-4E93-8705-BE82D3AF4AF5}" type="presParOf" srcId="{4F7827A2-77DC-42FA-A1A7-7CA200EEBBB9}" destId="{C6AD916B-AD36-4F28-9F3A-3256DF81091C}" srcOrd="1" destOrd="0" presId="urn:microsoft.com/office/officeart/2005/8/layout/vList3#3"/>
    <dgm:cxn modelId="{96BADA56-DC18-47BA-91EE-D45CFEBEE70B}" type="presParOf" srcId="{85F81F6E-1A31-4A04-9B85-B226CFCC28A9}" destId="{BCAA81B9-1639-45A9-9E7B-EE1292F7FFAF}" srcOrd="3" destOrd="0" presId="urn:microsoft.com/office/officeart/2005/8/layout/vList3#3"/>
    <dgm:cxn modelId="{7C7F4CE3-689D-4957-9234-106B8A6135F2}" type="presParOf" srcId="{85F81F6E-1A31-4A04-9B85-B226CFCC28A9}" destId="{300E2975-C7E5-4CA1-AE46-02D78B71F170}" srcOrd="4" destOrd="0" presId="urn:microsoft.com/office/officeart/2005/8/layout/vList3#3"/>
    <dgm:cxn modelId="{53907680-AB6B-49C7-8C04-CBF242875C41}" type="presParOf" srcId="{300E2975-C7E5-4CA1-AE46-02D78B71F170}" destId="{C8429A92-5152-460E-8D95-5AA7800EA29D}" srcOrd="0" destOrd="0" presId="urn:microsoft.com/office/officeart/2005/8/layout/vList3#3"/>
    <dgm:cxn modelId="{B88598CE-12CF-488E-93B5-CEE123188C07}" type="presParOf" srcId="{300E2975-C7E5-4CA1-AE46-02D78B71F170}" destId="{3C1E9327-7D13-4912-ABE4-A053A54125CC}" srcOrd="1" destOrd="0" presId="urn:microsoft.com/office/officeart/2005/8/layout/vList3#3"/>
    <dgm:cxn modelId="{D1FD510D-9B67-49A9-9F7E-CCE032C0A1EC}" type="presParOf" srcId="{85F81F6E-1A31-4A04-9B85-B226CFCC28A9}" destId="{7F705BCC-620F-4864-B319-7C25C416E699}" srcOrd="5" destOrd="0" presId="urn:microsoft.com/office/officeart/2005/8/layout/vList3#3"/>
    <dgm:cxn modelId="{89FB4377-EA34-4C16-A75A-C477734147E6}" type="presParOf" srcId="{85F81F6E-1A31-4A04-9B85-B226CFCC28A9}" destId="{4154F8EC-CE70-4502-83F7-E53ACE07AC65}" srcOrd="6" destOrd="0" presId="urn:microsoft.com/office/officeart/2005/8/layout/vList3#3"/>
    <dgm:cxn modelId="{F36E5AD7-4AE5-4437-B242-DBB5B1AD529C}" type="presParOf" srcId="{4154F8EC-CE70-4502-83F7-E53ACE07AC65}" destId="{A1F791E0-D3A8-4FEC-A2A2-022916C684A7}" srcOrd="0" destOrd="0" presId="urn:microsoft.com/office/officeart/2005/8/layout/vList3#3"/>
    <dgm:cxn modelId="{EAFAF151-85E7-4379-BABB-8C2DCDEF8F86}" type="presParOf" srcId="{4154F8EC-CE70-4502-83F7-E53ACE07AC65}" destId="{69A095AE-423A-4ACD-82FB-36844253944A}" srcOrd="1" destOrd="0" presId="urn:microsoft.com/office/officeart/2005/8/layout/vList3#3"/>
    <dgm:cxn modelId="{2DCBD9E6-CEF8-45FD-8C24-8FD766CFE636}" type="presParOf" srcId="{85F81F6E-1A31-4A04-9B85-B226CFCC28A9}" destId="{CA694ABA-DF06-455E-9813-B20F979A0E11}" srcOrd="7" destOrd="0" presId="urn:microsoft.com/office/officeart/2005/8/layout/vList3#3"/>
    <dgm:cxn modelId="{622BF8B5-0B44-4E11-82F8-A62AABE64CE7}" type="presParOf" srcId="{85F81F6E-1A31-4A04-9B85-B226CFCC28A9}" destId="{66DF5BDF-7729-4A9D-8D87-DA7A31B727F8}" srcOrd="8" destOrd="0" presId="urn:microsoft.com/office/officeart/2005/8/layout/vList3#3"/>
    <dgm:cxn modelId="{295A1234-E9F7-4A4D-A45B-1D97B0AAABB0}" type="presParOf" srcId="{66DF5BDF-7729-4A9D-8D87-DA7A31B727F8}" destId="{4EAE6214-515D-4F68-800C-F907EE449E5F}" srcOrd="0" destOrd="0" presId="urn:microsoft.com/office/officeart/2005/8/layout/vList3#3"/>
    <dgm:cxn modelId="{0F8E32B1-4CFA-410E-81FB-6E15C5E2A6BE}" type="presParOf" srcId="{66DF5BDF-7729-4A9D-8D87-DA7A31B727F8}" destId="{6D769865-E1ED-44EA-81DF-C3357F1D3B03}" srcOrd="1" destOrd="0" presId="urn:microsoft.com/office/officeart/2005/8/layout/vList3#3"/>
    <dgm:cxn modelId="{AA40FC69-BFBC-4166-9413-55CD2676A989}" type="presParOf" srcId="{85F81F6E-1A31-4A04-9B85-B226CFCC28A9}" destId="{C56BF680-186F-45BE-AADE-AA6ABF43DC46}" srcOrd="9" destOrd="0" presId="urn:microsoft.com/office/officeart/2005/8/layout/vList3#3"/>
    <dgm:cxn modelId="{0EC9C046-57E3-4F18-9DB7-BF6B2733FA00}" type="presParOf" srcId="{85F81F6E-1A31-4A04-9B85-B226CFCC28A9}" destId="{88B28034-7D05-48D9-AA1A-87C9D1847528}" srcOrd="10" destOrd="0" presId="urn:microsoft.com/office/officeart/2005/8/layout/vList3#3"/>
    <dgm:cxn modelId="{0F3F859A-8FC4-4773-8075-AC2A0345B4F8}" type="presParOf" srcId="{88B28034-7D05-48D9-AA1A-87C9D1847528}" destId="{6D97DDCD-8C99-4CF7-8DD5-8CB1C5AD9B98}" srcOrd="0" destOrd="0" presId="urn:microsoft.com/office/officeart/2005/8/layout/vList3#3"/>
    <dgm:cxn modelId="{72A414D2-660A-4824-A688-7FE5CB99C4AF}" type="presParOf" srcId="{88B28034-7D05-48D9-AA1A-87C9D1847528}" destId="{7CD6AD7A-50F0-48C0-9E00-7F82542D830B}" srcOrd="1" destOrd="0" presId="urn:microsoft.com/office/officeart/2005/8/layout/vList3#3"/>
    <dgm:cxn modelId="{CFFF8EFE-5621-4F0C-BD6C-D1FD1427AD9F}" type="presParOf" srcId="{85F81F6E-1A31-4A04-9B85-B226CFCC28A9}" destId="{CFD5B158-CC9B-4B02-8F25-E716A315D58C}" srcOrd="11" destOrd="0" presId="urn:microsoft.com/office/officeart/2005/8/layout/vList3#3"/>
    <dgm:cxn modelId="{00FC7D1F-D712-43FB-B258-0A5ABB2D2877}" type="presParOf" srcId="{85F81F6E-1A31-4A04-9B85-B226CFCC28A9}" destId="{5E0405A0-5865-4754-ABAF-87889513E35F}" srcOrd="12" destOrd="0" presId="urn:microsoft.com/office/officeart/2005/8/layout/vList3#3"/>
    <dgm:cxn modelId="{3A7A911F-EF79-463B-A4F0-40AFFA2B8D84}" type="presParOf" srcId="{5E0405A0-5865-4754-ABAF-87889513E35F}" destId="{B0CD0F86-C8EB-44C8-9200-B990B4874858}" srcOrd="0" destOrd="0" presId="urn:microsoft.com/office/officeart/2005/8/layout/vList3#3"/>
    <dgm:cxn modelId="{EAFE523D-B42A-412B-B55C-36DCD3939675}" type="presParOf" srcId="{5E0405A0-5865-4754-ABAF-87889513E35F}" destId="{48E3A71B-EB30-4456-A915-31F52D49FB08}" srcOrd="1" destOrd="0" presId="urn:microsoft.com/office/officeart/2005/8/layout/vList3#3"/>
    <dgm:cxn modelId="{DF47071D-332D-412C-933C-5D5C8C92E076}" type="presParOf" srcId="{85F81F6E-1A31-4A04-9B85-B226CFCC28A9}" destId="{89A9E6B3-A0B3-45EB-9345-727D7F106F55}" srcOrd="13" destOrd="0" presId="urn:microsoft.com/office/officeart/2005/8/layout/vList3#3"/>
    <dgm:cxn modelId="{B4687D42-6C80-4A32-8A91-5A8FF612DD2F}" type="presParOf" srcId="{85F81F6E-1A31-4A04-9B85-B226CFCC28A9}" destId="{6E12FCF9-BA0A-47C6-9B75-983720F4EF47}" srcOrd="14" destOrd="0" presId="urn:microsoft.com/office/officeart/2005/8/layout/vList3#3"/>
    <dgm:cxn modelId="{7708CD9D-D162-4E69-B0AA-7C6B571B6FCC}" type="presParOf" srcId="{6E12FCF9-BA0A-47C6-9B75-983720F4EF47}" destId="{09CDE4CC-7A43-4825-A843-36730A9037AA}" srcOrd="0" destOrd="0" presId="urn:microsoft.com/office/officeart/2005/8/layout/vList3#3"/>
    <dgm:cxn modelId="{3DA4471B-ADD9-4426-AC5F-0FC5F6B67086}" type="presParOf" srcId="{6E12FCF9-BA0A-47C6-9B75-983720F4EF47}" destId="{B08C1040-1FBB-4848-B520-5A996B8B6FF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000662" y="366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144 </a:t>
          </a:r>
          <a:r>
            <a:rPr lang="es-EC" sz="1400" b="0" kern="1200" dirty="0">
              <a:solidFill>
                <a:schemeClr val="tx1"/>
              </a:solidFill>
            </a:rPr>
            <a:t>Pre- registros.</a:t>
          </a:r>
        </a:p>
      </dsp:txBody>
      <dsp:txXfrm rot="10800000">
        <a:off x="1115690" y="3660"/>
        <a:ext cx="3401069" cy="460114"/>
      </dsp:txXfrm>
    </dsp:sp>
    <dsp:sp modelId="{B4142B00-4FC2-4D6E-A8BA-F7FEE0A7F489}">
      <dsp:nvSpPr>
        <dsp:cNvPr id="0" name=""/>
        <dsp:cNvSpPr/>
      </dsp:nvSpPr>
      <dsp:spPr>
        <a:xfrm>
          <a:off x="770604" y="0"/>
          <a:ext cx="460114" cy="460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000662" y="601121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100 </a:t>
          </a:r>
          <a:r>
            <a:rPr lang="es-EC" sz="1400" b="0" kern="1200" dirty="0">
              <a:solidFill>
                <a:schemeClr val="tx1"/>
              </a:solidFill>
            </a:rPr>
            <a:t>Entrevistas preliminares.</a:t>
          </a:r>
        </a:p>
      </dsp:txBody>
      <dsp:txXfrm rot="10800000">
        <a:off x="1115690" y="601121"/>
        <a:ext cx="3401069" cy="460114"/>
      </dsp:txXfrm>
    </dsp:sp>
    <dsp:sp modelId="{4B6E8FD3-9A13-4FEA-8B2F-C5FC0F205B3B}">
      <dsp:nvSpPr>
        <dsp:cNvPr id="0" name=""/>
        <dsp:cNvSpPr/>
      </dsp:nvSpPr>
      <dsp:spPr>
        <a:xfrm>
          <a:off x="770604" y="601121"/>
          <a:ext cx="460114" cy="4601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E9327-7D13-4912-ABE4-A053A54125CC}">
      <dsp:nvSpPr>
        <dsp:cNvPr id="0" name=""/>
        <dsp:cNvSpPr/>
      </dsp:nvSpPr>
      <dsp:spPr>
        <a:xfrm rot="10800000">
          <a:off x="1000662" y="1198583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11</a:t>
          </a:r>
          <a:r>
            <a:rPr lang="es-EC" sz="1400" b="0" kern="1200" dirty="0">
              <a:solidFill>
                <a:schemeClr val="tx1"/>
              </a:solidFill>
            </a:rPr>
            <a:t> Círculos de capacitación aprobados.</a:t>
          </a:r>
        </a:p>
      </dsp:txBody>
      <dsp:txXfrm rot="10800000">
        <a:off x="1115690" y="1198583"/>
        <a:ext cx="3401069" cy="460114"/>
      </dsp:txXfrm>
    </dsp:sp>
    <dsp:sp modelId="{C8429A92-5152-460E-8D95-5AA7800EA29D}">
      <dsp:nvSpPr>
        <dsp:cNvPr id="0" name=""/>
        <dsp:cNvSpPr/>
      </dsp:nvSpPr>
      <dsp:spPr>
        <a:xfrm>
          <a:off x="770604" y="1198583"/>
          <a:ext cx="460114" cy="4601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95AE-423A-4ACD-82FB-36844253944A}">
      <dsp:nvSpPr>
        <dsp:cNvPr id="0" name=""/>
        <dsp:cNvSpPr/>
      </dsp:nvSpPr>
      <dsp:spPr>
        <a:xfrm rot="10800000">
          <a:off x="1000662" y="1796045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35 </a:t>
          </a:r>
          <a:r>
            <a:rPr lang="es-EC" sz="1400" b="0" kern="1200" dirty="0">
              <a:solidFill>
                <a:schemeClr val="tx1"/>
              </a:solidFill>
            </a:rPr>
            <a:t>Estudios Hogar.</a:t>
          </a:r>
        </a:p>
      </dsp:txBody>
      <dsp:txXfrm rot="10800000">
        <a:off x="1115690" y="1796045"/>
        <a:ext cx="3401069" cy="460114"/>
      </dsp:txXfrm>
    </dsp:sp>
    <dsp:sp modelId="{A1F791E0-D3A8-4FEC-A2A2-022916C684A7}">
      <dsp:nvSpPr>
        <dsp:cNvPr id="0" name=""/>
        <dsp:cNvSpPr/>
      </dsp:nvSpPr>
      <dsp:spPr>
        <a:xfrm>
          <a:off x="770604" y="1796045"/>
          <a:ext cx="460114" cy="46011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000662" y="2393507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27 </a:t>
          </a:r>
          <a:r>
            <a:rPr lang="es-EC" sz="1400" b="0" kern="1200" dirty="0">
              <a:solidFill>
                <a:schemeClr val="tx1"/>
              </a:solidFill>
            </a:rPr>
            <a:t>Solicitudes de Adopción.</a:t>
          </a:r>
        </a:p>
      </dsp:txBody>
      <dsp:txXfrm rot="10800000">
        <a:off x="1115690" y="2393507"/>
        <a:ext cx="3401069" cy="460114"/>
      </dsp:txXfrm>
    </dsp:sp>
    <dsp:sp modelId="{4EAE6214-515D-4F68-800C-F907EE449E5F}">
      <dsp:nvSpPr>
        <dsp:cNvPr id="0" name=""/>
        <dsp:cNvSpPr/>
      </dsp:nvSpPr>
      <dsp:spPr>
        <a:xfrm>
          <a:off x="770604" y="2393507"/>
          <a:ext cx="460114" cy="4601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000662" y="2990969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26 </a:t>
          </a:r>
          <a:r>
            <a:rPr lang="es-EC" sz="1400" b="0" kern="1200" dirty="0">
              <a:solidFill>
                <a:schemeClr val="tx1"/>
              </a:solidFill>
            </a:rPr>
            <a:t>Declaratorias de Idoneidad.</a:t>
          </a:r>
        </a:p>
      </dsp:txBody>
      <dsp:txXfrm rot="10800000">
        <a:off x="1115690" y="2990969"/>
        <a:ext cx="3401069" cy="460114"/>
      </dsp:txXfrm>
    </dsp:sp>
    <dsp:sp modelId="{6D97DDCD-8C99-4CF7-8DD5-8CB1C5AD9B98}">
      <dsp:nvSpPr>
        <dsp:cNvPr id="0" name=""/>
        <dsp:cNvSpPr/>
      </dsp:nvSpPr>
      <dsp:spPr>
        <a:xfrm>
          <a:off x="770604" y="2983731"/>
          <a:ext cx="460114" cy="46011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000662" y="358843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26 </a:t>
          </a:r>
          <a:r>
            <a:rPr lang="es-EC" sz="1400" b="0" kern="1200" dirty="0">
              <a:solidFill>
                <a:schemeClr val="tx1"/>
              </a:solidFill>
            </a:rPr>
            <a:t>Expedientes de familias remitidos al Comité de Asignación Familiar.</a:t>
          </a:r>
        </a:p>
      </dsp:txBody>
      <dsp:txXfrm rot="10800000">
        <a:off x="1115690" y="3588430"/>
        <a:ext cx="3401069" cy="460114"/>
      </dsp:txXfrm>
    </dsp:sp>
    <dsp:sp modelId="{B0CD0F86-C8EB-44C8-9200-B990B4874858}">
      <dsp:nvSpPr>
        <dsp:cNvPr id="0" name=""/>
        <dsp:cNvSpPr/>
      </dsp:nvSpPr>
      <dsp:spPr>
        <a:xfrm>
          <a:off x="770604" y="3588430"/>
          <a:ext cx="460114" cy="46011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000662" y="4185892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4 </a:t>
          </a:r>
          <a:r>
            <a:rPr lang="es-EC" sz="1400" b="0" kern="1200" dirty="0">
              <a:solidFill>
                <a:schemeClr val="tx1"/>
              </a:solidFill>
            </a:rPr>
            <a:t>Remitidos a Terapia</a:t>
          </a:r>
        </a:p>
      </dsp:txBody>
      <dsp:txXfrm rot="10800000">
        <a:off x="1115690" y="4185892"/>
        <a:ext cx="3401069" cy="460114"/>
      </dsp:txXfrm>
    </dsp:sp>
    <dsp:sp modelId="{09CDE4CC-7A43-4825-A843-36730A9037AA}">
      <dsp:nvSpPr>
        <dsp:cNvPr id="0" name=""/>
        <dsp:cNvSpPr/>
      </dsp:nvSpPr>
      <dsp:spPr>
        <a:xfrm>
          <a:off x="770604" y="4185892"/>
          <a:ext cx="460114" cy="460114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BB7F-4063-4F3D-A723-7CC7ED28DBF4}" type="datetimeFigureOut">
              <a:rPr lang="es-EC" smtClean="0"/>
              <a:pPr/>
              <a:t>22/10/2019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7B2F-EED2-45B8-8351-D1569E1E585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6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B2F-EED2-45B8-8351-D1569E1E585D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chart" Target="../charts/chart10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chart" Target="../charts/chart9.xml"/><Relationship Id="rId2" Type="http://schemas.openxmlformats.org/officeDocument/2006/relationships/image" Target="../media/image1.png"/><Relationship Id="rId16" Type="http://schemas.openxmlformats.org/officeDocument/2006/relationships/chart" Target="../charts/chart8.xml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chart" Target="../charts/chart7.xml"/><Relationship Id="rId10" Type="http://schemas.openxmlformats.org/officeDocument/2006/relationships/image" Target="../media/image33.png"/><Relationship Id="rId19" Type="http://schemas.openxmlformats.org/officeDocument/2006/relationships/chart" Target="../charts/chart11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4" y="-24"/>
            <a:ext cx="8609828" cy="20002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857620" y="396746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+mj-lt"/>
                <a:ea typeface="BatangChe" pitchFamily="49" charset="-127"/>
                <a:cs typeface="Andalus" pitchFamily="18" charset="-78"/>
              </a:rPr>
              <a:t>2019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2"/>
          <a:stretch>
            <a:fillRect/>
          </a:stretch>
        </p:blipFill>
        <p:spPr bwMode="auto">
          <a:xfrm>
            <a:off x="743213" y="1724012"/>
            <a:ext cx="7757877" cy="12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29" y="2890861"/>
            <a:ext cx="7724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59606" b="10767"/>
          <a:stretch>
            <a:fillRect/>
          </a:stretch>
        </p:blipFill>
        <p:spPr bwMode="auto">
          <a:xfrm>
            <a:off x="1071538" y="3143248"/>
            <a:ext cx="313374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57752" y="3857628"/>
            <a:ext cx="197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Marzo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628" y="4786322"/>
            <a:ext cx="928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franja MIES-GOB últim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79462" y="751131"/>
            <a:ext cx="7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A marzo 2019, respecto del proceso de los candidatos a adoptantes, se han efectuado las siguientes actividades en las Unidades Técnicas de Adopciones a nivel nacional: 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endParaRPr lang="es-EC" dirty="0">
              <a:latin typeface="Book Antiqua" pitchFamily="18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287571964"/>
              </p:ext>
            </p:extLst>
          </p:nvPr>
        </p:nvGraphicFramePr>
        <p:xfrm>
          <a:off x="-715364" y="1559156"/>
          <a:ext cx="5287364" cy="464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86585"/>
              </p:ext>
            </p:extLst>
          </p:nvPr>
        </p:nvGraphicFramePr>
        <p:xfrm>
          <a:off x="3856639" y="2204864"/>
          <a:ext cx="5287361" cy="3312365"/>
        </p:xfrm>
        <a:graphic>
          <a:graphicData uri="http://schemas.openxmlformats.org/drawingml/2006/table">
            <a:tbl>
              <a:tblPr/>
              <a:tblGrid>
                <a:gridCol w="42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3175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 2019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 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</a:t>
                      </a:r>
                    </a:p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 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ENTREVISTA PRELIMINAR 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PAREJAS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SOLICITUD PERSONAS SOLAS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 HOGAR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PROCESOS PSICO-LÓGICOS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FAMILIAS IDONEAS 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EXPE-DIENTES CAF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1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2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3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4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5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6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7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8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9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57448" y="4581128"/>
            <a:ext cx="767065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500" dirty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13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fueron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nacionales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2 internacionales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8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NNA fue adoptado del Programa General de Adopciones.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7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niño fue adoptado del Programa de Atención Prioritaria.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4348" y="92867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itchFamily="34" charset="0"/>
                <a:cs typeface="Arial" pitchFamily="34" charset="0"/>
              </a:rPr>
              <a:t>A marzo 2019 se realizaron 15 adopciones de acuerdo al siguiente detalle: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57657"/>
              </p:ext>
            </p:extLst>
          </p:nvPr>
        </p:nvGraphicFramePr>
        <p:xfrm>
          <a:off x="0" y="1412776"/>
          <a:ext cx="9144008" cy="3403969"/>
        </p:xfrm>
        <a:graphic>
          <a:graphicData uri="http://schemas.openxmlformats.org/drawingml/2006/table">
            <a:tbl>
              <a:tblPr/>
              <a:tblGrid>
                <a:gridCol w="610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01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8753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51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Z1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Z3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Z4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Z5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Z6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Z7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Z8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Z9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5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(N) / Inter</a:t>
                      </a:r>
                    </a:p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(I)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e Inter</a:t>
                      </a:r>
                    </a:p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367" marR="3367" marT="3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pic>
        <p:nvPicPr>
          <p:cNvPr id="5" name="4 Imagen" descr="TReN De SeGuiMieNTo-01.jpg"/>
          <p:cNvPicPr>
            <a:picLocks noChangeAspect="1"/>
          </p:cNvPicPr>
          <p:nvPr/>
        </p:nvPicPr>
        <p:blipFill>
          <a:blip r:embed="rId3"/>
          <a:srcRect t="70970"/>
          <a:stretch>
            <a:fillRect/>
          </a:stretch>
        </p:blipFill>
        <p:spPr>
          <a:xfrm>
            <a:off x="642910" y="5294855"/>
            <a:ext cx="7607264" cy="156314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00034" y="785794"/>
            <a:ext cx="79603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En marzo 2019 se realizaron 9 adopciones de las cuales todas fueron nacionales, de acuerdo al siguiente detalle: 2 adopciones en la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Zona 3,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1 en la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zona 6,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3 en la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Zona 7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, 1 en la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Zona 8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2 en la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Zona 9.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42976" y="1857364"/>
          <a:ext cx="2857521" cy="3509107"/>
        </p:xfrm>
        <a:graphic>
          <a:graphicData uri="http://schemas.openxmlformats.org/drawingml/2006/table">
            <a:tbl>
              <a:tblPr/>
              <a:tblGrid>
                <a:gridCol w="95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87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NIÑAS, NIÑOS Y ADOLESCENTES ADOPTADOS POR ZONA </a:t>
                      </a:r>
                      <a:r>
                        <a:rPr lang="es-EC" sz="1100" b="0" i="0" u="none" strike="noStrike" dirty="0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3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marzo 2019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146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ZONA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NACIONALES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INTERNACIONALES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293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Z1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293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Z2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293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Z3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293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Z4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293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Z5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293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Z6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293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Z7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293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Z8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293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Z9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059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117554"/>
              </p:ext>
            </p:extLst>
          </p:nvPr>
        </p:nvGraphicFramePr>
        <p:xfrm>
          <a:off x="4000496" y="1643050"/>
          <a:ext cx="5143503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721041"/>
              </p:ext>
            </p:extLst>
          </p:nvPr>
        </p:nvGraphicFramePr>
        <p:xfrm>
          <a:off x="4786314" y="3429000"/>
          <a:ext cx="400052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282471"/>
            <a:ext cx="7365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niñas, niños y adolescentes se encuentran en aptitud legal para ser adoptados*:</a:t>
            </a:r>
          </a:p>
        </p:txBody>
      </p:sp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graphicFrame>
        <p:nvGraphicFramePr>
          <p:cNvPr id="6" name="Tabla 11"/>
          <p:cNvGraphicFramePr>
            <a:graphicFrameLocks noGrp="1"/>
          </p:cNvGraphicFramePr>
          <p:nvPr/>
        </p:nvGraphicFramePr>
        <p:xfrm>
          <a:off x="2962403" y="2924945"/>
          <a:ext cx="1040828" cy="3576389"/>
        </p:xfrm>
        <a:graphic>
          <a:graphicData uri="http://schemas.openxmlformats.org/drawingml/2006/table">
            <a:tbl>
              <a:tblPr/>
              <a:tblGrid>
                <a:gridCol w="104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97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NNA con declaratoria de adoptabilidad por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472" y="1928802"/>
            <a:ext cx="1268825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Book Antiqua" pitchFamily="18" charset="0"/>
                <a:cs typeface="Arial" pitchFamily="34" charset="0"/>
              </a:rPr>
              <a:t>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Book Antiqu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2981" y="2603920"/>
            <a:ext cx="1780428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22407" y="4842373"/>
            <a:ext cx="1714512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étnico: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09" b="38954"/>
          <a:stretch/>
        </p:blipFill>
        <p:spPr bwMode="auto">
          <a:xfrm>
            <a:off x="4847105" y="2951277"/>
            <a:ext cx="2643206" cy="6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errar llave"/>
          <p:cNvSpPr/>
          <p:nvPr/>
        </p:nvSpPr>
        <p:spPr>
          <a:xfrm>
            <a:off x="7500958" y="1643050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2" name="11 Rectángulo"/>
          <p:cNvSpPr/>
          <p:nvPr/>
        </p:nvSpPr>
        <p:spPr>
          <a:xfrm>
            <a:off x="7838401" y="4127849"/>
            <a:ext cx="116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NNA con declaratoria de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adoptabilidad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concedida.</a:t>
            </a:r>
          </a:p>
        </p:txBody>
      </p:sp>
      <p:sp>
        <p:nvSpPr>
          <p:cNvPr id="13" name="Rectángulo 5"/>
          <p:cNvSpPr/>
          <p:nvPr/>
        </p:nvSpPr>
        <p:spPr>
          <a:xfrm>
            <a:off x="7992827" y="3681715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graphicFrame>
        <p:nvGraphicFramePr>
          <p:cNvPr id="14" name="Tabla 7"/>
          <p:cNvGraphicFramePr>
            <a:graphicFrameLocks noGrp="1"/>
          </p:cNvGraphicFramePr>
          <p:nvPr/>
        </p:nvGraphicFramePr>
        <p:xfrm>
          <a:off x="4395544" y="3623075"/>
          <a:ext cx="3208376" cy="10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5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0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4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5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9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 – 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Más de 16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8"/>
          <p:cNvGraphicFramePr>
            <a:graphicFrameLocks noGrp="1"/>
          </p:cNvGraphicFramePr>
          <p:nvPr/>
        </p:nvGraphicFramePr>
        <p:xfrm>
          <a:off x="4271967" y="5603913"/>
          <a:ext cx="3331953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33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Mestizo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Afro-ecuatoriano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Indígena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Montubio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86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r="50578" b="39268"/>
          <a:stretch/>
        </p:blipFill>
        <p:spPr bwMode="auto">
          <a:xfrm>
            <a:off x="5689105" y="4886629"/>
            <a:ext cx="1165462" cy="7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71472" y="3071810"/>
            <a:ext cx="178042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547006" cy="9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499856" cy="7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a 4"/>
          <p:cNvGraphicFramePr>
            <a:graphicFrameLocks noGrp="1"/>
          </p:cNvGraphicFramePr>
          <p:nvPr/>
        </p:nvGraphicFramePr>
        <p:xfrm>
          <a:off x="2994387" y="1719591"/>
          <a:ext cx="2332946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Género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Masculino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Generó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Femenino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571472" y="784806"/>
            <a:ext cx="5070770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niñas, niños y adolescentes con declaratoria de adoptabilidad - 2019</a:t>
            </a:r>
          </a:p>
        </p:txBody>
      </p:sp>
      <p:graphicFrame>
        <p:nvGraphicFramePr>
          <p:cNvPr id="23" name="2 Gráfico"/>
          <p:cNvGraphicFramePr>
            <a:graphicFrameLocks/>
          </p:cNvGraphicFramePr>
          <p:nvPr/>
        </p:nvGraphicFramePr>
        <p:xfrm>
          <a:off x="0" y="3455133"/>
          <a:ext cx="2896118" cy="33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71472" y="6650142"/>
            <a:ext cx="6715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*Dato actualizado a octubre de 2018, en virtud de la transferencia de competencias de información y seguimiento a la DSPE.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30755" y="2437351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49%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550959" y="2448865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51%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89797" y="476293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642242" y="4786573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30%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576062" y="4776140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64%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12474" y="6427887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78%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21710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12%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238677" y="646059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10%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12422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5897" y="764704"/>
            <a:ext cx="6840760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Por pertenencia a un grupo de hermanos: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56211" y="3086581"/>
            <a:ext cx="533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Book Antiqua" pitchFamily="18" charset="0"/>
              </a:rPr>
              <a:t>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4477"/>
            <a:ext cx="2266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errar llave"/>
          <p:cNvSpPr/>
          <p:nvPr/>
        </p:nvSpPr>
        <p:spPr>
          <a:xfrm>
            <a:off x="6522209" y="889723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904621" y="4194577"/>
            <a:ext cx="1980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NNA con declaratoria de adoptabilidad concedida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79711" y="2184540"/>
          <a:ext cx="3497691" cy="89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280"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Grupo de  Hermanos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Solos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Se desconoce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83569" y="4623471"/>
          <a:ext cx="5872870" cy="1310640"/>
        </p:xfrm>
        <a:graphic>
          <a:graphicData uri="http://schemas.openxmlformats.org/drawingml/2006/table">
            <a:tbl>
              <a:tblPr firstRow="1" bandRow="1"/>
              <a:tblGrid>
                <a:gridCol w="70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Alguna Discapacidad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Enfermedad que Requiere Cuidado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Requiere Valoración o está en Exámenes para Determinar Salud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146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3" y="3778494"/>
            <a:ext cx="632793" cy="8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6341"/>
            <a:ext cx="1482969" cy="8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" y="3583727"/>
            <a:ext cx="646094" cy="9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6098">
            <a:off x="4813648" y="3772028"/>
            <a:ext cx="520085" cy="5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2" y="1287745"/>
            <a:ext cx="852248" cy="85224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991112" y="2763046"/>
            <a:ext cx="155042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72667" y="3079664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59%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01455" y="3089670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34%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57815" y="3074686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7%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40589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65%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65762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22%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790768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9%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370227" y="6025723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4983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0034" y="928670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84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 (CAF) a marzo 2019, de las cuales : </a:t>
            </a:r>
          </a:p>
        </p:txBody>
      </p:sp>
      <p:sp>
        <p:nvSpPr>
          <p:cNvPr id="2" name="1 Flecha derecha"/>
          <p:cNvSpPr/>
          <p:nvPr/>
        </p:nvSpPr>
        <p:spPr>
          <a:xfrm rot="10800000">
            <a:off x="5728688" y="2780928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32344" y="2735209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11 Imagen" descr="Hombre sola 1-01.png"/>
          <p:cNvPicPr>
            <a:picLocks noChangeAspect="1"/>
          </p:cNvPicPr>
          <p:nvPr/>
        </p:nvPicPr>
        <p:blipFill>
          <a:blip r:embed="rId3" cstate="print"/>
          <a:srcRect l="37500" t="25688" r="49219" b="27898"/>
          <a:stretch>
            <a:fillRect/>
          </a:stretch>
        </p:blipFill>
        <p:spPr>
          <a:xfrm>
            <a:off x="2000232" y="1592624"/>
            <a:ext cx="714380" cy="1764938"/>
          </a:xfrm>
          <a:prstGeom prst="rect">
            <a:avLst/>
          </a:prstGeom>
        </p:spPr>
      </p:pic>
      <p:pic>
        <p:nvPicPr>
          <p:cNvPr id="15" name="14 Imagen" descr="mujer-01.png"/>
          <p:cNvPicPr>
            <a:picLocks noChangeAspect="1"/>
          </p:cNvPicPr>
          <p:nvPr/>
        </p:nvPicPr>
        <p:blipFill>
          <a:blip r:embed="rId4" cstate="print"/>
          <a:srcRect l="39844" t="12427" r="40625" b="10216"/>
          <a:stretch>
            <a:fillRect/>
          </a:stretch>
        </p:blipFill>
        <p:spPr>
          <a:xfrm>
            <a:off x="6286512" y="1571612"/>
            <a:ext cx="637839" cy="1785950"/>
          </a:xfrm>
          <a:prstGeom prst="rect">
            <a:avLst/>
          </a:prstGeom>
        </p:spPr>
      </p:pic>
      <p:pic>
        <p:nvPicPr>
          <p:cNvPr id="19" name="18 Imagen" descr="Hombre pareja 1-01.png"/>
          <p:cNvPicPr>
            <a:picLocks noChangeAspect="1"/>
          </p:cNvPicPr>
          <p:nvPr/>
        </p:nvPicPr>
        <p:blipFill>
          <a:blip r:embed="rId5" cstate="print"/>
          <a:srcRect l="35937" t="9111" r="37500" b="9111"/>
          <a:stretch>
            <a:fillRect/>
          </a:stretch>
        </p:blipFill>
        <p:spPr>
          <a:xfrm>
            <a:off x="6715140" y="1491772"/>
            <a:ext cx="857256" cy="1865790"/>
          </a:xfrm>
          <a:prstGeom prst="rect">
            <a:avLst/>
          </a:prstGeom>
        </p:spPr>
      </p:pic>
      <p:graphicFrame>
        <p:nvGraphicFramePr>
          <p:cNvPr id="2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701579"/>
              </p:ext>
            </p:extLst>
          </p:nvPr>
        </p:nvGraphicFramePr>
        <p:xfrm>
          <a:off x="3000364" y="1643050"/>
          <a:ext cx="285752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41616"/>
              </p:ext>
            </p:extLst>
          </p:nvPr>
        </p:nvGraphicFramePr>
        <p:xfrm>
          <a:off x="214282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463057"/>
              </p:ext>
            </p:extLst>
          </p:nvPr>
        </p:nvGraphicFramePr>
        <p:xfrm>
          <a:off x="4572000" y="3714752"/>
          <a:ext cx="3757597" cy="265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34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89542" y="3162986"/>
            <a:ext cx="1156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05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Familiar, a marzo 2019.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663710" y="1844824"/>
            <a:ext cx="348038" cy="31558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errar llave"/>
          <p:cNvSpPr/>
          <p:nvPr/>
        </p:nvSpPr>
        <p:spPr>
          <a:xfrm rot="10800000">
            <a:off x="5958153" y="1844824"/>
            <a:ext cx="348038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214950"/>
            <a:ext cx="642942" cy="4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5426308" y="2648371"/>
            <a:ext cx="45719" cy="47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304" y="1814686"/>
            <a:ext cx="1235051" cy="8846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35253" y="1859520"/>
            <a:ext cx="754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84</a:t>
            </a: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55" y="1055173"/>
            <a:ext cx="749242" cy="6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429000"/>
            <a:ext cx="504906" cy="4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33 Imagen" descr="Niño1 letraA-01.png"/>
          <p:cNvPicPr>
            <a:picLocks noChangeAspect="1"/>
          </p:cNvPicPr>
          <p:nvPr/>
        </p:nvPicPr>
        <p:blipFill>
          <a:blip r:embed="rId7" cstate="print"/>
          <a:srcRect l="29372" t="27083" r="29371" b="44792"/>
          <a:stretch>
            <a:fillRect/>
          </a:stretch>
        </p:blipFill>
        <p:spPr>
          <a:xfrm>
            <a:off x="8072462" y="3357562"/>
            <a:ext cx="666755" cy="642942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86" y="1697488"/>
            <a:ext cx="284456" cy="4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85" y="1562647"/>
            <a:ext cx="349009" cy="6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30199"/>
            <a:ext cx="478438" cy="75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428736"/>
            <a:ext cx="514628" cy="9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500174"/>
            <a:ext cx="704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82" y="3473968"/>
            <a:ext cx="655396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1" y="3162986"/>
            <a:ext cx="713644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636363"/>
              </p:ext>
            </p:extLst>
          </p:nvPr>
        </p:nvGraphicFramePr>
        <p:xfrm>
          <a:off x="71406" y="449207"/>
          <a:ext cx="428628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383951"/>
              </p:ext>
            </p:extLst>
          </p:nvPr>
        </p:nvGraphicFramePr>
        <p:xfrm>
          <a:off x="340091" y="2990094"/>
          <a:ext cx="4112846" cy="236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553277"/>
              </p:ext>
            </p:extLst>
          </p:nvPr>
        </p:nvGraphicFramePr>
        <p:xfrm>
          <a:off x="6128896" y="677419"/>
          <a:ext cx="3035258" cy="241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697606"/>
              </p:ext>
            </p:extLst>
          </p:nvPr>
        </p:nvGraphicFramePr>
        <p:xfrm>
          <a:off x="6215074" y="3143248"/>
          <a:ext cx="2714644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12835"/>
              </p:ext>
            </p:extLst>
          </p:nvPr>
        </p:nvGraphicFramePr>
        <p:xfrm>
          <a:off x="6072198" y="4786322"/>
          <a:ext cx="2857520" cy="19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5000636"/>
            <a:ext cx="587990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CE6DA863-9CD8-4D4F-B759-85314C69A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10608"/>
              </p:ext>
            </p:extLst>
          </p:nvPr>
        </p:nvGraphicFramePr>
        <p:xfrm>
          <a:off x="-26341" y="5317673"/>
          <a:ext cx="5004040" cy="159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936">
                  <a:extLst>
                    <a:ext uri="{9D8B030D-6E8A-4147-A177-3AD203B41FA5}">
                      <a16:colId xmlns:a16="http://schemas.microsoft.com/office/drawing/2014/main" val="3500501006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val="613570339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1836284188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1044120720"/>
                    </a:ext>
                  </a:extLst>
                </a:gridCol>
              </a:tblGrid>
              <a:tr h="261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Elaborado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Revisado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Aprobado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Validado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02369"/>
                  </a:ext>
                </a:extLst>
              </a:tr>
              <a:tr h="1278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Nicolás Carranza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Analista Nacional de  Adopciones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Patricia Sevillano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Especialista Nacional de Adopciones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Indira </a:t>
                      </a:r>
                      <a:r>
                        <a:rPr lang="es-EC" sz="1100" dirty="0" err="1">
                          <a:effectLst/>
                        </a:rPr>
                        <a:t>Urgilés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Directora Nacional de Adopciones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Juan Carlos </a:t>
                      </a:r>
                      <a:r>
                        <a:rPr lang="es-EC" sz="1100" dirty="0" err="1">
                          <a:effectLst/>
                        </a:rPr>
                        <a:t>Coellar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Subsecretario de Protección Especial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9416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6400</TotalTime>
  <Words>870</Words>
  <Application>Microsoft Office PowerPoint</Application>
  <PresentationFormat>Presentación en pantalla (4:3)</PresentationFormat>
  <Paragraphs>427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cesar.carranza</dc:creator>
  <cp:lastModifiedBy>Indira Nicole Urgiles Encalada</cp:lastModifiedBy>
  <cp:revision>175</cp:revision>
  <dcterms:created xsi:type="dcterms:W3CDTF">2018-11-06T22:16:35Z</dcterms:created>
  <dcterms:modified xsi:type="dcterms:W3CDTF">2019-10-22T15:51:12Z</dcterms:modified>
</cp:coreProperties>
</file>