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6" r:id="rId3"/>
    <p:sldId id="267" r:id="rId4"/>
    <p:sldId id="268" r:id="rId5"/>
    <p:sldId id="276" r:id="rId6"/>
    <p:sldId id="277" r:id="rId7"/>
    <p:sldId id="270" r:id="rId8"/>
    <p:sldId id="271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ichas%20Cuantitativas%20Proceso%20de%20Adopci&#243;n%20Familias%20-%20Abril%202019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Abril\Consolidaci&#243;n\Consolidado%20Fichas%20Cuantitativas%20Proceso%20de%20Adopci&#243;n%20Familias%20-%20Abril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.carranza\Documents\Datos\2019\Mayo\Consolidaci&#243;n\Consolidado%20Familias%20CAF%20-%20May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C" sz="1400" dirty="0"/>
              <a:t>Adopciones Enero – Mayo 2019 por zona</a:t>
            </a:r>
          </a:p>
        </c:rich>
      </c:tx>
      <c:layout>
        <c:manualLayout>
          <c:xMode val="edge"/>
          <c:yMode val="edge"/>
          <c:x val="5.8615447946056456E-2"/>
          <c:y val="1.8497558322301511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530362978539394E-2"/>
          <c:y val="0.13768944525475427"/>
          <c:w val="0.70855254778509358"/>
          <c:h val="0.65812642882215333"/>
        </c:manualLayout>
      </c:layout>
      <c:lineChart>
        <c:grouping val="standard"/>
        <c:varyColors val="0"/>
        <c:ser>
          <c:idx val="0"/>
          <c:order val="0"/>
          <c:tx>
            <c:strRef>
              <c:f>Hoja3!$E$63</c:f>
              <c:strCache>
                <c:ptCount val="1"/>
                <c:pt idx="0">
                  <c:v>ADOPCIONES NACIONALES 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3.226564534466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50-431C-9895-94A7E3B5B2D8}"/>
                </c:ext>
              </c:extLst>
            </c:dLbl>
            <c:dLbl>
              <c:idx val="1"/>
              <c:layout>
                <c:manualLayout>
                  <c:x val="2.0870208095494381E-3"/>
                  <c:y val="-0.12825160924911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50-431C-9895-94A7E3B5B2D8}"/>
                </c:ext>
              </c:extLst>
            </c:dLbl>
            <c:dLbl>
              <c:idx val="3"/>
              <c:layout>
                <c:manualLayout>
                  <c:x val="0"/>
                  <c:y val="-3.5777332947606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50-431C-9895-94A7E3B5B2D8}"/>
                </c:ext>
              </c:extLst>
            </c:dLbl>
            <c:dLbl>
              <c:idx val="4"/>
              <c:layout>
                <c:manualLayout>
                  <c:x val="6.3491619106278785E-3"/>
                  <c:y val="-6.155181960425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0-431C-9895-94A7E3B5B2D8}"/>
                </c:ext>
              </c:extLst>
            </c:dLbl>
            <c:dLbl>
              <c:idx val="5"/>
              <c:layout>
                <c:manualLayout>
                  <c:x val="0"/>
                  <c:y val="3.0009346458575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50-431C-9895-94A7E3B5B2D8}"/>
                </c:ext>
              </c:extLst>
            </c:dLbl>
            <c:dLbl>
              <c:idx val="6"/>
              <c:layout>
                <c:manualLayout>
                  <c:x val="0"/>
                  <c:y val="-2.3129247570973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50-431C-9895-94A7E3B5B2D8}"/>
                </c:ext>
              </c:extLst>
            </c:dLbl>
            <c:dLbl>
              <c:idx val="7"/>
              <c:layout>
                <c:manualLayout>
                  <c:x val="-8.3780373775327781E-17"/>
                  <c:y val="-1.927437297581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50-431C-9895-94A7E3B5B2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1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Hoja3!$D$64:$D$72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Hoja3!$E$64:$E$72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6</c:v>
                </c:pt>
                <c:pt idx="7">
                  <c:v>3</c:v>
                </c:pt>
                <c:pt idx="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650-431C-9895-94A7E3B5B2D8}"/>
            </c:ext>
          </c:extLst>
        </c:ser>
        <c:ser>
          <c:idx val="1"/>
          <c:order val="1"/>
          <c:tx>
            <c:strRef>
              <c:f>Hoja3!$F$63</c:f>
              <c:strCache>
                <c:ptCount val="1"/>
                <c:pt idx="0">
                  <c:v>ADOPCIONES INTERNACIONALES 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Hoja3!$D$64:$D$72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Hoja3!$F$64:$F$72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650-431C-9895-94A7E3B5B2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3113856"/>
        <c:axId val="66920832"/>
      </c:lineChart>
      <c:catAx>
        <c:axId val="63113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es-EC"/>
          </a:p>
        </c:txPr>
        <c:crossAx val="66920832"/>
        <c:crosses val="autoZero"/>
        <c:auto val="1"/>
        <c:lblAlgn val="ctr"/>
        <c:lblOffset val="100"/>
        <c:noMultiLvlLbl val="0"/>
      </c:catAx>
      <c:valAx>
        <c:axId val="6692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11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41870350603434"/>
          <c:y val="0.34789769288915506"/>
          <c:w val="0.25458132571141634"/>
          <c:h val="0.49098680512633963"/>
        </c:manualLayout>
      </c:layout>
      <c:overlay val="0"/>
      <c:txPr>
        <a:bodyPr/>
        <a:lstStyle/>
        <a:p>
          <a:pPr>
            <a:defRPr sz="9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800"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S" sz="1200" dirty="0"/>
              <a:t>Expectativa respecto a género</a:t>
            </a:r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0746-4EE7-A480-88D52801100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0746-4EE7-A480-88D52801100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0746-4EE7-A480-88D5280110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CAF'!$G$89:$I$89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 EN ESPERA CAF'!$G$90:$I$90</c:f>
              <c:numCache>
                <c:formatCode>General</c:formatCode>
                <c:ptCount val="3"/>
                <c:pt idx="0">
                  <c:v>74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46-4EE7-A480-88D5280110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684800"/>
        <c:axId val="68694784"/>
        <c:axId val="68216576"/>
      </c:bar3DChart>
      <c:catAx>
        <c:axId val="6868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8694784"/>
        <c:crosses val="autoZero"/>
        <c:auto val="1"/>
        <c:lblAlgn val="ctr"/>
        <c:lblOffset val="100"/>
        <c:noMultiLvlLbl val="0"/>
      </c:catAx>
      <c:valAx>
        <c:axId val="68694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684800"/>
        <c:crosses val="autoZero"/>
        <c:crossBetween val="between"/>
      </c:valAx>
      <c:serAx>
        <c:axId val="6821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6869478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 por</a:t>
            </a:r>
            <a:r>
              <a:rPr lang="es-EC" sz="1200" baseline="0" dirty="0"/>
              <a:t> grupo de hermanos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9931-4560-A275-3708ACA13E46}"/>
              </c:ext>
            </c:extLst>
          </c:dPt>
          <c:dLbls>
            <c:dLbl>
              <c:idx val="0"/>
              <c:layout>
                <c:manualLayout>
                  <c:x val="3.8022940174579717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1-4560-A275-3708ACA13E46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1-4560-A275-3708ACA13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CAF'!$J$94:$K$94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 EN ESPERA CAF'!$J$95:$K$95</c:f>
              <c:numCache>
                <c:formatCode>General</c:formatCode>
                <c:ptCount val="2"/>
                <c:pt idx="0">
                  <c:v>67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1-4560-A275-3708ACA13E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716800"/>
        <c:axId val="68722688"/>
        <c:axId val="68217920"/>
      </c:bar3DChart>
      <c:catAx>
        <c:axId val="6871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b="1"/>
            </a:pPr>
            <a:endParaRPr lang="es-EC"/>
          </a:p>
        </c:txPr>
        <c:crossAx val="68722688"/>
        <c:crosses val="autoZero"/>
        <c:auto val="1"/>
        <c:lblAlgn val="ctr"/>
        <c:lblOffset val="100"/>
        <c:noMultiLvlLbl val="0"/>
      </c:catAx>
      <c:valAx>
        <c:axId val="6872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716800"/>
        <c:crosses val="autoZero"/>
        <c:crossBetween val="between"/>
      </c:valAx>
      <c:serAx>
        <c:axId val="68217920"/>
        <c:scaling>
          <c:orientation val="minMax"/>
        </c:scaling>
        <c:delete val="1"/>
        <c:axPos val="b"/>
        <c:majorTickMark val="out"/>
        <c:minorTickMark val="none"/>
        <c:tickLblPos val="nextTo"/>
        <c:crossAx val="6872268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Adopciones Enero</a:t>
            </a:r>
            <a:r>
              <a:rPr lang="es-EC" sz="1400" baseline="0" dirty="0"/>
              <a:t> – Mayo </a:t>
            </a:r>
            <a:r>
              <a:rPr lang="es-EC" sz="1400" dirty="0"/>
              <a:t>2019 por mes</a:t>
            </a:r>
          </a:p>
        </c:rich>
      </c:tx>
      <c:layout>
        <c:manualLayout>
          <c:xMode val="edge"/>
          <c:yMode val="edge"/>
          <c:x val="0.15757512910127291"/>
          <c:y val="4.177148939616762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897016386289852E-2"/>
          <c:y val="0.27696371242761381"/>
          <c:w val="0.66079888775436391"/>
          <c:h val="0.52392116429928859"/>
        </c:manualLayout>
      </c:layout>
      <c:lineChart>
        <c:grouping val="standard"/>
        <c:varyColors val="0"/>
        <c:ser>
          <c:idx val="0"/>
          <c:order val="0"/>
          <c:tx>
            <c:strRef>
              <c:f>Hoja3!$E$77</c:f>
              <c:strCache>
                <c:ptCount val="1"/>
                <c:pt idx="0">
                  <c:v>ADOPCIONES NACIONALES  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5.7347268870186294E-3"/>
                  <c:y val="-9.0498296446766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1D-4F4E-9D44-FEB79720E2A3}"/>
                </c:ext>
              </c:extLst>
            </c:dLbl>
            <c:dLbl>
              <c:idx val="1"/>
              <c:layout>
                <c:manualLayout>
                  <c:x val="-6.0420089064372531E-3"/>
                  <c:y val="-0.13551514195643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4C-4B64-AE50-FB65AF528215}"/>
                </c:ext>
              </c:extLst>
            </c:dLbl>
            <c:dLbl>
              <c:idx val="2"/>
              <c:layout>
                <c:manualLayout>
                  <c:x val="-1.1469453774037311E-2"/>
                  <c:y val="-4.8265758104941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1D-4F4E-9D44-FEB79720E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0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Hoja3!$D$78:$D$82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Hoja3!$E$78:$E$82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4C-4B64-AE50-FB65AF528215}"/>
            </c:ext>
          </c:extLst>
        </c:ser>
        <c:ser>
          <c:idx val="1"/>
          <c:order val="1"/>
          <c:tx>
            <c:strRef>
              <c:f>Hoja3!$F$77</c:f>
              <c:strCache>
                <c:ptCount val="1"/>
                <c:pt idx="0">
                  <c:v>ADOPCIONES INTERNACIONALES  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745809553139059E-3"/>
                  <c:y val="7.242747661012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4C-4B64-AE50-FB65AF528215}"/>
                </c:ext>
              </c:extLst>
            </c:dLbl>
            <c:dLbl>
              <c:idx val="3"/>
              <c:layout>
                <c:manualLayout>
                  <c:x val="2.8673634435093277E-3"/>
                  <c:y val="-4.223253834182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1D-4F4E-9D44-FEB79720E2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Hoja3!$D$78:$D$82</c:f>
              <c:strCache>
                <c:ptCount val="5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</c:strCache>
            </c:strRef>
          </c:cat>
          <c:val>
            <c:numRef>
              <c:f>Hoja3!$F$78:$F$82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4C-4B64-AE50-FB65AF5282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6954752"/>
        <c:axId val="66956288"/>
      </c:lineChart>
      <c:catAx>
        <c:axId val="66954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6956288"/>
        <c:crosses val="autoZero"/>
        <c:auto val="1"/>
        <c:lblAlgn val="ctr"/>
        <c:lblOffset val="100"/>
        <c:noMultiLvlLbl val="0"/>
      </c:catAx>
      <c:valAx>
        <c:axId val="66956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954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446727522533049"/>
          <c:y val="0.37792567556804796"/>
          <c:w val="0.26540707947305681"/>
          <c:h val="0.38011662879923325"/>
        </c:manualLayout>
      </c:layout>
      <c:overlay val="0"/>
      <c:txPr>
        <a:bodyPr/>
        <a:lstStyle/>
        <a:p>
          <a:pPr>
            <a:defRPr lang="es-ES" sz="9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31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47"/>
          <c:y val="0.23004923454626014"/>
          <c:w val="0.14804265572051967"/>
          <c:h val="0.69692214477159886"/>
        </c:manualLayout>
      </c:layout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Caracterización</a:t>
            </a:r>
            <a:r>
              <a:rPr lang="es-EC" sz="1400" baseline="0" dirty="0"/>
              <a:t> solicitantes en espera CAF</a:t>
            </a:r>
            <a:endParaRPr lang="es-EC" sz="14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006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E2ED-4883-A3F2-AD34FBF0C081}"/>
              </c:ext>
            </c:extLst>
          </c:dPt>
          <c:dLbls>
            <c:dLbl>
              <c:idx val="0"/>
              <c:layout>
                <c:manualLayout>
                  <c:x val="5.4320945409977409E-2"/>
                  <c:y val="-2.6082527581759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D-4883-A3F2-AD34FBF0C081}"/>
                </c:ext>
              </c:extLst>
            </c:dLbl>
            <c:dLbl>
              <c:idx val="1"/>
              <c:layout>
                <c:manualLayout>
                  <c:x val="3.4567874351803689E-2"/>
                  <c:y val="-3.2603159477199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ED-4883-A3F2-AD34FBF0C0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CAF'!$D$89:$E$89</c:f>
              <c:strCache>
                <c:ptCount val="2"/>
                <c:pt idx="0">
                  <c:v>Personas solas </c:v>
                </c:pt>
                <c:pt idx="1">
                  <c:v>Parejas</c:v>
                </c:pt>
              </c:strCache>
            </c:strRef>
          </c:cat>
          <c:val>
            <c:numRef>
              <c:f>'FAM EN ESPERA CAF'!$D$90:$E$90</c:f>
              <c:numCache>
                <c:formatCode>General</c:formatCode>
                <c:ptCount val="2"/>
                <c:pt idx="0">
                  <c:v>19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D-4883-A3F2-AD34FBF0C0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305664"/>
        <c:axId val="68307200"/>
        <c:axId val="67364608"/>
      </c:bar3DChart>
      <c:catAx>
        <c:axId val="6830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EC"/>
          </a:p>
        </c:txPr>
        <c:crossAx val="68307200"/>
        <c:crosses val="autoZero"/>
        <c:auto val="1"/>
        <c:lblAlgn val="ctr"/>
        <c:lblOffset val="100"/>
        <c:noMultiLvlLbl val="0"/>
      </c:catAx>
      <c:valAx>
        <c:axId val="68307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305664"/>
        <c:crosses val="autoZero"/>
        <c:crossBetween val="between"/>
      </c:valAx>
      <c:serAx>
        <c:axId val="67364608"/>
        <c:scaling>
          <c:orientation val="minMax"/>
        </c:scaling>
        <c:delete val="1"/>
        <c:axPos val="b"/>
        <c:majorTickMark val="out"/>
        <c:minorTickMark val="none"/>
        <c:tickLblPos val="nextTo"/>
        <c:crossAx val="6830720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85B1-42B7-AC2F-3B454C1725D1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5B1-42B7-AC2F-3B454C1725D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5B1-42B7-AC2F-3B454C1725D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5B1-42B7-AC2F-3B454C1725D1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5B1-42B7-AC2F-3B454C1725D1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5B1-42B7-AC2F-3B454C1725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 EN ESPERA CAF'!$J$89:$O$89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CAF'!$J$90:$O$90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12</c:v>
                </c:pt>
                <c:pt idx="3">
                  <c:v>31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B1-42B7-AC2F-3B454C1725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8229760"/>
        <c:axId val="68235648"/>
        <c:axId val="0"/>
      </c:bar3DChart>
      <c:catAx>
        <c:axId val="68229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8235648"/>
        <c:crosses val="autoZero"/>
        <c:auto val="1"/>
        <c:lblAlgn val="ctr"/>
        <c:lblOffset val="100"/>
        <c:noMultiLvlLbl val="0"/>
      </c:catAx>
      <c:valAx>
        <c:axId val="68235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22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53"/>
          <c:y val="2.2019801870330792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4025-489C-B972-9F54FA794BAE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4025-489C-B972-9F54FA794BA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4025-489C-B972-9F54FA794BAE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4025-489C-B972-9F54FA794BAE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4025-489C-B972-9F54FA794BAE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4025-489C-B972-9F54FA794BAE}"/>
              </c:ext>
            </c:extLst>
          </c:dPt>
          <c:dLbls>
            <c:dLbl>
              <c:idx val="0"/>
              <c:layout>
                <c:manualLayout>
                  <c:x val="-3.4692953452967912E-2"/>
                  <c:y val="8.1498607096051889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25-489C-B972-9F54FA794BAE}"/>
                </c:ext>
              </c:extLst>
            </c:dLbl>
            <c:dLbl>
              <c:idx val="1"/>
              <c:layout>
                <c:manualLayout>
                  <c:x val="-9.5249784723155789E-2"/>
                  <c:y val="2.946900957805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5-489C-B972-9F54FA794BAE}"/>
                </c:ext>
              </c:extLst>
            </c:dLbl>
            <c:dLbl>
              <c:idx val="2"/>
              <c:layout>
                <c:manualLayout>
                  <c:x val="-0.10959907639875448"/>
                  <c:y val="-0.101685171083298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25-489C-B972-9F54FA794BAE}"/>
                </c:ext>
              </c:extLst>
            </c:dLbl>
            <c:dLbl>
              <c:idx val="3"/>
              <c:layout>
                <c:manualLayout>
                  <c:x val="0.13814392301627385"/>
                  <c:y val="-0.185895584323405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25-489C-B972-9F54FA794BAE}"/>
                </c:ext>
              </c:extLst>
            </c:dLbl>
            <c:dLbl>
              <c:idx val="4"/>
              <c:layout>
                <c:manualLayout>
                  <c:x val="9.7677099267150388E-2"/>
                  <c:y val="4.612019953418682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25-489C-B972-9F54FA794B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 EN ESPERA CAF'!$J$89:$O$89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 EN ESPERA CAF'!$J$90:$O$90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12</c:v>
                </c:pt>
                <c:pt idx="3">
                  <c:v>31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25-489C-B972-9F54FA794BA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lang="es-ES" sz="1100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Expectativa</a:t>
            </a:r>
            <a:r>
              <a:rPr lang="es-EC" sz="1200" baseline="0" dirty="0"/>
              <a:t> respecto a etnia</a:t>
            </a:r>
            <a:endParaRPr lang="es-EC" sz="12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0E24-40DF-9DA5-FDD457DA8308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0E24-40DF-9DA5-FDD457DA830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0E24-40DF-9DA5-FDD457DA830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0E24-40DF-9DA5-FDD457DA830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0E24-40DF-9DA5-FDD457DA83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CAF'!$D$94:$H$94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 EN ESPERA CAF'!$D$95:$H$95</c:f>
              <c:numCache>
                <c:formatCode>General</c:formatCode>
                <c:ptCount val="5"/>
                <c:pt idx="0">
                  <c:v>50</c:v>
                </c:pt>
                <c:pt idx="1">
                  <c:v>6</c:v>
                </c:pt>
                <c:pt idx="2">
                  <c:v>25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24-40DF-9DA5-FDD457DA83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207360"/>
        <c:axId val="68208896"/>
        <c:axId val="68326720"/>
      </c:bar3DChart>
      <c:catAx>
        <c:axId val="68207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68208896"/>
        <c:crosses val="autoZero"/>
        <c:auto val="1"/>
        <c:lblAlgn val="ctr"/>
        <c:lblOffset val="100"/>
        <c:noMultiLvlLbl val="0"/>
      </c:catAx>
      <c:valAx>
        <c:axId val="6820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207360"/>
        <c:crosses val="autoZero"/>
        <c:crossBetween val="between"/>
      </c:valAx>
      <c:serAx>
        <c:axId val="6832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68208896"/>
        <c:crosses val="autoZero"/>
      </c:serAx>
    </c:plotArea>
    <c:plotVisOnly val="1"/>
    <c:dispBlanksAs val="gap"/>
    <c:showDLblsOverMax val="0"/>
  </c:chart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C" sz="1050" dirty="0"/>
              <a:t>Expectativa</a:t>
            </a:r>
            <a:r>
              <a:rPr lang="es-EC" sz="1050" baseline="0" dirty="0"/>
              <a:t> respecto a  SALUD</a:t>
            </a:r>
            <a:endParaRPr lang="es-EC" sz="105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3DF5-46DD-913F-1ECD58AD787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DF5-46DD-913F-1ECD58AD787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3DF5-46DD-913F-1ECD58AD7872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5-46DD-913F-1ECD58AD7872}"/>
                </c:ext>
              </c:extLst>
            </c:dLbl>
            <c:dLbl>
              <c:idx val="1"/>
              <c:layout>
                <c:manualLayout>
                  <c:x val="1.9290391345406166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5-46DD-913F-1ECD58AD7872}"/>
                </c:ext>
              </c:extLst>
            </c:dLbl>
            <c:dLbl>
              <c:idx val="2"/>
              <c:layout>
                <c:manualLayout>
                  <c:x val="9.3696186534830153E-2"/>
                  <c:y val="6.559791503409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5-46DD-913F-1ECD58AD7872}"/>
                </c:ext>
              </c:extLst>
            </c:dLbl>
            <c:dLbl>
              <c:idx val="3"/>
              <c:layout>
                <c:manualLayout>
                  <c:x val="8.8184646150428259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F5-46DD-913F-1ECD58AD78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CAF'!$K$101:$M$101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 EN ESPERA CAF'!$K$102:$M$102</c:f>
              <c:numCache>
                <c:formatCode>General</c:formatCode>
                <c:ptCount val="3"/>
                <c:pt idx="0">
                  <c:v>41</c:v>
                </c:pt>
                <c:pt idx="1">
                  <c:v>39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F5-46DD-913F-1ECD58AD78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559616"/>
        <c:axId val="68561152"/>
        <c:axId val="68328512"/>
      </c:bar3DChart>
      <c:catAx>
        <c:axId val="68559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s-EC"/>
          </a:p>
        </c:txPr>
        <c:crossAx val="68561152"/>
        <c:crosses val="autoZero"/>
        <c:auto val="1"/>
        <c:lblAlgn val="ctr"/>
        <c:lblOffset val="100"/>
        <c:noMultiLvlLbl val="0"/>
      </c:catAx>
      <c:valAx>
        <c:axId val="68561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559616"/>
        <c:crosses val="autoZero"/>
        <c:crossBetween val="between"/>
      </c:valAx>
      <c:serAx>
        <c:axId val="68328512"/>
        <c:scaling>
          <c:orientation val="minMax"/>
        </c:scaling>
        <c:delete val="1"/>
        <c:axPos val="b"/>
        <c:majorTickMark val="out"/>
        <c:minorTickMark val="none"/>
        <c:tickLblPos val="nextTo"/>
        <c:crossAx val="6856115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400"/>
            </a:pPr>
            <a:r>
              <a:rPr lang="es-EC" sz="1400" dirty="0"/>
              <a:t>Expectativa solicitantes en espera de adopción </a:t>
            </a:r>
          </a:p>
          <a:p>
            <a:pPr>
              <a:defRPr lang="es-ES" sz="1400"/>
            </a:pPr>
            <a:r>
              <a:rPr lang="es-EC" sz="1400" dirty="0"/>
              <a:t>EDAD</a:t>
            </a:r>
          </a:p>
        </c:rich>
      </c:tx>
      <c:layout>
        <c:manualLayout>
          <c:xMode val="edge"/>
          <c:yMode val="edge"/>
          <c:x val="0.25266833743463102"/>
          <c:y val="0.15042629757487397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0385-450D-ADBF-7C48240E649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0385-450D-ADBF-7C48240E649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0385-450D-ADBF-7C48240E649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0385-450D-ADBF-7C48240E6490}"/>
              </c:ext>
            </c:extLst>
          </c:dPt>
          <c:dLbls>
            <c:dLbl>
              <c:idx val="0"/>
              <c:layout>
                <c:manualLayout>
                  <c:x val="2.5022342784817506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85-450D-ADBF-7C48240E6490}"/>
                </c:ext>
              </c:extLst>
            </c:dLbl>
            <c:dLbl>
              <c:idx val="1"/>
              <c:layout>
                <c:manualLayout>
                  <c:x val="2.0017874227854004E-2"/>
                  <c:y val="-9.3661132547465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85-450D-ADBF-7C48240E6490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85-450D-ADBF-7C48240E6490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85-450D-ADBF-7C48240E6490}"/>
                </c:ext>
              </c:extLst>
            </c:dLbl>
            <c:dLbl>
              <c:idx val="4"/>
              <c:layout>
                <c:manualLayout>
                  <c:x val="-2.5022342784817545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85-450D-ADBF-7C48240E6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 EN ESPERA CAF'!$D$101:$H$101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 EN ESPERA CAF'!$D$102:$H$102</c:f>
              <c:numCache>
                <c:formatCode>General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12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85-450D-ADBF-7C48240E64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783104"/>
        <c:axId val="68784896"/>
        <c:axId val="68325824"/>
      </c:bar3DChart>
      <c:catAx>
        <c:axId val="6878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68784896"/>
        <c:crosses val="autoZero"/>
        <c:auto val="1"/>
        <c:lblAlgn val="ctr"/>
        <c:lblOffset val="100"/>
        <c:noMultiLvlLbl val="0"/>
      </c:catAx>
      <c:valAx>
        <c:axId val="68784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8783104"/>
        <c:crosses val="autoZero"/>
        <c:crossBetween val="between"/>
      </c:valAx>
      <c:serAx>
        <c:axId val="68325824"/>
        <c:scaling>
          <c:orientation val="minMax"/>
        </c:scaling>
        <c:delete val="1"/>
        <c:axPos val="b"/>
        <c:majorTickMark val="out"/>
        <c:minorTickMark val="none"/>
        <c:tickLblPos val="nextTo"/>
        <c:crossAx val="68784896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227 </a:t>
          </a:r>
          <a:r>
            <a:rPr lang="es-EC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172 </a:t>
          </a:r>
          <a:r>
            <a:rPr lang="es-EC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67 </a:t>
          </a:r>
          <a:r>
            <a:rPr lang="es-EC" b="0" dirty="0">
              <a:solidFill>
                <a:schemeClr val="tx1"/>
              </a:solidFill>
            </a:rPr>
            <a:t>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54 </a:t>
          </a:r>
          <a:r>
            <a:rPr lang="es-EC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49 </a:t>
          </a:r>
          <a:r>
            <a:rPr lang="es-EC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45 </a:t>
          </a:r>
          <a:r>
            <a:rPr lang="es-EC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48 </a:t>
          </a:r>
          <a:r>
            <a:rPr lang="es-EC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9 </a:t>
          </a:r>
          <a:r>
            <a:rPr lang="es-EC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CD0C2B43-2F82-4FA0-AA5B-B03E48CF21C5}" type="presOf" srcId="{AD0254C5-B6D7-4BFB-B0E5-2419853611A4}" destId="{6D769865-E1ED-44EA-81DF-C3357F1D3B03}" srcOrd="0" destOrd="0" presId="urn:microsoft.com/office/officeart/2005/8/layout/vList3#3"/>
    <dgm:cxn modelId="{A0C2E64A-308E-4908-93AE-0CF8CBBC78BC}" type="presOf" srcId="{2F44A28B-B3A0-47B1-8C9A-39EF6B57E3FA}" destId="{C6AD916B-AD36-4F28-9F3A-3256DF81091C}" srcOrd="0" destOrd="0" presId="urn:microsoft.com/office/officeart/2005/8/layout/vList3#3"/>
    <dgm:cxn modelId="{D1AA098E-FC78-4449-83CD-6132727F7B88}" type="presOf" srcId="{F10BDDA6-FCAA-4AB2-BB77-AC2FBC5E5CA6}" destId="{B08C1040-1FBB-4848-B520-5A996B8B6FF8}" srcOrd="0" destOrd="0" presId="urn:microsoft.com/office/officeart/2005/8/layout/vList3#3"/>
    <dgm:cxn modelId="{081E2B91-1AEC-4546-9767-7787F20137C7}" type="presOf" srcId="{52F8C4F1-CC29-45C4-B4B6-5E63A870081A}" destId="{85F81F6E-1A31-4A04-9B85-B226CFCC28A9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C4B0BEB6-DF30-4A64-92D3-F6335D67A46C}" type="presOf" srcId="{63389B28-360D-479F-B356-FAE3D16B1F10}" destId="{815F5057-CCF8-4216-BAFD-505B60198D5D}" srcOrd="0" destOrd="0" presId="urn:microsoft.com/office/officeart/2005/8/layout/vList3#3"/>
    <dgm:cxn modelId="{4CC980B7-CE3A-44F7-9FD2-261BF2FE95E2}" type="presOf" srcId="{ABD5731A-BDE1-46C9-A172-42352B0EFEBD}" destId="{7CD6AD7A-50F0-48C0-9E00-7F82542D830B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AD5786CB-1E97-4E2C-A8D1-B5A034B66AE3}" type="presOf" srcId="{242A6EA6-1C87-474B-AB93-5D10CF567CF5}" destId="{69A095AE-423A-4ACD-82FB-36844253944A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7D0961E7-EF47-4D11-9CCF-C2B5D6FD2F8D}" type="presOf" srcId="{3D2DB567-F5F8-4EEF-8EDC-0992C1C920AC}" destId="{3C1E9327-7D13-4912-ABE4-A053A54125CC}" srcOrd="0" destOrd="0" presId="urn:microsoft.com/office/officeart/2005/8/layout/vList3#3"/>
    <dgm:cxn modelId="{B8F335E8-E0FF-4704-A46A-09172AEE45C3}" type="presOf" srcId="{71C21479-9DCA-4C3F-8726-100481320F6C}" destId="{48E3A71B-EB30-4456-A915-31F52D49FB08}" srcOrd="0" destOrd="0" presId="urn:microsoft.com/office/officeart/2005/8/layout/vList3#3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F50B377E-F325-4CF6-81EF-44A256BF840D}" type="presParOf" srcId="{85F81F6E-1A31-4A04-9B85-B226CFCC28A9}" destId="{A9E849F1-3A59-46A5-8AA6-E536CFE2373A}" srcOrd="0" destOrd="0" presId="urn:microsoft.com/office/officeart/2005/8/layout/vList3#3"/>
    <dgm:cxn modelId="{0EA953B4-79CC-4212-96C4-874A932D893E}" type="presParOf" srcId="{A9E849F1-3A59-46A5-8AA6-E536CFE2373A}" destId="{B4142B00-4FC2-4D6E-A8BA-F7FEE0A7F489}" srcOrd="0" destOrd="0" presId="urn:microsoft.com/office/officeart/2005/8/layout/vList3#3"/>
    <dgm:cxn modelId="{5586D7C1-2D1B-4B8C-A16C-1FE3C4ABD1F1}" type="presParOf" srcId="{A9E849F1-3A59-46A5-8AA6-E536CFE2373A}" destId="{815F5057-CCF8-4216-BAFD-505B60198D5D}" srcOrd="1" destOrd="0" presId="urn:microsoft.com/office/officeart/2005/8/layout/vList3#3"/>
    <dgm:cxn modelId="{7C1655D8-2C09-4938-8239-7DE9C308C5A9}" type="presParOf" srcId="{85F81F6E-1A31-4A04-9B85-B226CFCC28A9}" destId="{CB03820B-61EA-4ACC-930F-7BCFE55BD621}" srcOrd="1" destOrd="0" presId="urn:microsoft.com/office/officeart/2005/8/layout/vList3#3"/>
    <dgm:cxn modelId="{C1F22BAB-7BF9-4AC4-937B-BDCD2E63F098}" type="presParOf" srcId="{85F81F6E-1A31-4A04-9B85-B226CFCC28A9}" destId="{4F7827A2-77DC-42FA-A1A7-7CA200EEBBB9}" srcOrd="2" destOrd="0" presId="urn:microsoft.com/office/officeart/2005/8/layout/vList3#3"/>
    <dgm:cxn modelId="{B6195858-38B5-43EA-8919-24E89635C3A2}" type="presParOf" srcId="{4F7827A2-77DC-42FA-A1A7-7CA200EEBBB9}" destId="{4B6E8FD3-9A13-4FEA-8B2F-C5FC0F205B3B}" srcOrd="0" destOrd="0" presId="urn:microsoft.com/office/officeart/2005/8/layout/vList3#3"/>
    <dgm:cxn modelId="{C1D23357-86C3-4E93-8705-BE82D3AF4AF5}" type="presParOf" srcId="{4F7827A2-77DC-42FA-A1A7-7CA200EEBBB9}" destId="{C6AD916B-AD36-4F28-9F3A-3256DF81091C}" srcOrd="1" destOrd="0" presId="urn:microsoft.com/office/officeart/2005/8/layout/vList3#3"/>
    <dgm:cxn modelId="{96BADA56-DC18-47BA-91EE-D45CFEBEE70B}" type="presParOf" srcId="{85F81F6E-1A31-4A04-9B85-B226CFCC28A9}" destId="{BCAA81B9-1639-45A9-9E7B-EE1292F7FFAF}" srcOrd="3" destOrd="0" presId="urn:microsoft.com/office/officeart/2005/8/layout/vList3#3"/>
    <dgm:cxn modelId="{7C7F4CE3-689D-4957-9234-106B8A6135F2}" type="presParOf" srcId="{85F81F6E-1A31-4A04-9B85-B226CFCC28A9}" destId="{300E2975-C7E5-4CA1-AE46-02D78B71F170}" srcOrd="4" destOrd="0" presId="urn:microsoft.com/office/officeart/2005/8/layout/vList3#3"/>
    <dgm:cxn modelId="{53907680-AB6B-49C7-8C04-CBF242875C41}" type="presParOf" srcId="{300E2975-C7E5-4CA1-AE46-02D78B71F170}" destId="{C8429A92-5152-460E-8D95-5AA7800EA29D}" srcOrd="0" destOrd="0" presId="urn:microsoft.com/office/officeart/2005/8/layout/vList3#3"/>
    <dgm:cxn modelId="{B88598CE-12CF-488E-93B5-CEE123188C07}" type="presParOf" srcId="{300E2975-C7E5-4CA1-AE46-02D78B71F170}" destId="{3C1E9327-7D13-4912-ABE4-A053A54125CC}" srcOrd="1" destOrd="0" presId="urn:microsoft.com/office/officeart/2005/8/layout/vList3#3"/>
    <dgm:cxn modelId="{D1FD510D-9B67-49A9-9F7E-CCE032C0A1EC}" type="presParOf" srcId="{85F81F6E-1A31-4A04-9B85-B226CFCC28A9}" destId="{7F705BCC-620F-4864-B319-7C25C416E699}" srcOrd="5" destOrd="0" presId="urn:microsoft.com/office/officeart/2005/8/layout/vList3#3"/>
    <dgm:cxn modelId="{89FB4377-EA34-4C16-A75A-C477734147E6}" type="presParOf" srcId="{85F81F6E-1A31-4A04-9B85-B226CFCC28A9}" destId="{4154F8EC-CE70-4502-83F7-E53ACE07AC65}" srcOrd="6" destOrd="0" presId="urn:microsoft.com/office/officeart/2005/8/layout/vList3#3"/>
    <dgm:cxn modelId="{F36E5AD7-4AE5-4437-B242-DBB5B1AD529C}" type="presParOf" srcId="{4154F8EC-CE70-4502-83F7-E53ACE07AC65}" destId="{A1F791E0-D3A8-4FEC-A2A2-022916C684A7}" srcOrd="0" destOrd="0" presId="urn:microsoft.com/office/officeart/2005/8/layout/vList3#3"/>
    <dgm:cxn modelId="{EAFAF151-85E7-4379-BABB-8C2DCDEF8F86}" type="presParOf" srcId="{4154F8EC-CE70-4502-83F7-E53ACE07AC65}" destId="{69A095AE-423A-4ACD-82FB-36844253944A}" srcOrd="1" destOrd="0" presId="urn:microsoft.com/office/officeart/2005/8/layout/vList3#3"/>
    <dgm:cxn modelId="{2DCBD9E6-CEF8-45FD-8C24-8FD766CFE636}" type="presParOf" srcId="{85F81F6E-1A31-4A04-9B85-B226CFCC28A9}" destId="{CA694ABA-DF06-455E-9813-B20F979A0E11}" srcOrd="7" destOrd="0" presId="urn:microsoft.com/office/officeart/2005/8/layout/vList3#3"/>
    <dgm:cxn modelId="{622BF8B5-0B44-4E11-82F8-A62AABE64CE7}" type="presParOf" srcId="{85F81F6E-1A31-4A04-9B85-B226CFCC28A9}" destId="{66DF5BDF-7729-4A9D-8D87-DA7A31B727F8}" srcOrd="8" destOrd="0" presId="urn:microsoft.com/office/officeart/2005/8/layout/vList3#3"/>
    <dgm:cxn modelId="{295A1234-E9F7-4A4D-A45B-1D97B0AAABB0}" type="presParOf" srcId="{66DF5BDF-7729-4A9D-8D87-DA7A31B727F8}" destId="{4EAE6214-515D-4F68-800C-F907EE449E5F}" srcOrd="0" destOrd="0" presId="urn:microsoft.com/office/officeart/2005/8/layout/vList3#3"/>
    <dgm:cxn modelId="{0F8E32B1-4CFA-410E-81FB-6E15C5E2A6BE}" type="presParOf" srcId="{66DF5BDF-7729-4A9D-8D87-DA7A31B727F8}" destId="{6D769865-E1ED-44EA-81DF-C3357F1D3B03}" srcOrd="1" destOrd="0" presId="urn:microsoft.com/office/officeart/2005/8/layout/vList3#3"/>
    <dgm:cxn modelId="{AA40FC69-BFBC-4166-9413-55CD2676A989}" type="presParOf" srcId="{85F81F6E-1A31-4A04-9B85-B226CFCC28A9}" destId="{C56BF680-186F-45BE-AADE-AA6ABF43DC46}" srcOrd="9" destOrd="0" presId="urn:microsoft.com/office/officeart/2005/8/layout/vList3#3"/>
    <dgm:cxn modelId="{0EC9C046-57E3-4F18-9DB7-BF6B2733FA00}" type="presParOf" srcId="{85F81F6E-1A31-4A04-9B85-B226CFCC28A9}" destId="{88B28034-7D05-48D9-AA1A-87C9D1847528}" srcOrd="10" destOrd="0" presId="urn:microsoft.com/office/officeart/2005/8/layout/vList3#3"/>
    <dgm:cxn modelId="{0F3F859A-8FC4-4773-8075-AC2A0345B4F8}" type="presParOf" srcId="{88B28034-7D05-48D9-AA1A-87C9D1847528}" destId="{6D97DDCD-8C99-4CF7-8DD5-8CB1C5AD9B98}" srcOrd="0" destOrd="0" presId="urn:microsoft.com/office/officeart/2005/8/layout/vList3#3"/>
    <dgm:cxn modelId="{72A414D2-660A-4824-A688-7FE5CB99C4AF}" type="presParOf" srcId="{88B28034-7D05-48D9-AA1A-87C9D1847528}" destId="{7CD6AD7A-50F0-48C0-9E00-7F82542D830B}" srcOrd="1" destOrd="0" presId="urn:microsoft.com/office/officeart/2005/8/layout/vList3#3"/>
    <dgm:cxn modelId="{CFFF8EFE-5621-4F0C-BD6C-D1FD1427AD9F}" type="presParOf" srcId="{85F81F6E-1A31-4A04-9B85-B226CFCC28A9}" destId="{CFD5B158-CC9B-4B02-8F25-E716A315D58C}" srcOrd="11" destOrd="0" presId="urn:microsoft.com/office/officeart/2005/8/layout/vList3#3"/>
    <dgm:cxn modelId="{00FC7D1F-D712-43FB-B258-0A5ABB2D2877}" type="presParOf" srcId="{85F81F6E-1A31-4A04-9B85-B226CFCC28A9}" destId="{5E0405A0-5865-4754-ABAF-87889513E35F}" srcOrd="12" destOrd="0" presId="urn:microsoft.com/office/officeart/2005/8/layout/vList3#3"/>
    <dgm:cxn modelId="{3A7A911F-EF79-463B-A4F0-40AFFA2B8D84}" type="presParOf" srcId="{5E0405A0-5865-4754-ABAF-87889513E35F}" destId="{B0CD0F86-C8EB-44C8-9200-B990B4874858}" srcOrd="0" destOrd="0" presId="urn:microsoft.com/office/officeart/2005/8/layout/vList3#3"/>
    <dgm:cxn modelId="{EAFE523D-B42A-412B-B55C-36DCD3939675}" type="presParOf" srcId="{5E0405A0-5865-4754-ABAF-87889513E35F}" destId="{48E3A71B-EB30-4456-A915-31F52D49FB08}" srcOrd="1" destOrd="0" presId="urn:microsoft.com/office/officeart/2005/8/layout/vList3#3"/>
    <dgm:cxn modelId="{DF47071D-332D-412C-933C-5D5C8C92E076}" type="presParOf" srcId="{85F81F6E-1A31-4A04-9B85-B226CFCC28A9}" destId="{89A9E6B3-A0B3-45EB-9345-727D7F106F55}" srcOrd="13" destOrd="0" presId="urn:microsoft.com/office/officeart/2005/8/layout/vList3#3"/>
    <dgm:cxn modelId="{B4687D42-6C80-4A32-8A91-5A8FF612DD2F}" type="presParOf" srcId="{85F81F6E-1A31-4A04-9B85-B226CFCC28A9}" destId="{6E12FCF9-BA0A-47C6-9B75-983720F4EF47}" srcOrd="14" destOrd="0" presId="urn:microsoft.com/office/officeart/2005/8/layout/vList3#3"/>
    <dgm:cxn modelId="{7708CD9D-D162-4E69-B0AA-7C6B571B6FCC}" type="presParOf" srcId="{6E12FCF9-BA0A-47C6-9B75-983720F4EF47}" destId="{09CDE4CC-7A43-4825-A843-36730A9037AA}" srcOrd="0" destOrd="0" presId="urn:microsoft.com/office/officeart/2005/8/layout/vList3#3"/>
    <dgm:cxn modelId="{3DA4471B-ADD9-4426-AC5F-0FC5F6B67086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24725" y="1195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227 </a:t>
          </a:r>
          <a:r>
            <a:rPr lang="es-EC" sz="14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55652" y="1195"/>
        <a:ext cx="3417584" cy="523709"/>
      </dsp:txXfrm>
    </dsp:sp>
    <dsp:sp modelId="{B4142B00-4FC2-4D6E-A8BA-F7FEE0A7F489}">
      <dsp:nvSpPr>
        <dsp:cNvPr id="0" name=""/>
        <dsp:cNvSpPr/>
      </dsp:nvSpPr>
      <dsp:spPr>
        <a:xfrm>
          <a:off x="762870" y="0"/>
          <a:ext cx="523709" cy="52370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24725" y="681236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172 </a:t>
          </a:r>
          <a:r>
            <a:rPr lang="es-EC" sz="14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55652" y="681236"/>
        <a:ext cx="3417584" cy="523709"/>
      </dsp:txXfrm>
    </dsp:sp>
    <dsp:sp modelId="{4B6E8FD3-9A13-4FEA-8B2F-C5FC0F205B3B}">
      <dsp:nvSpPr>
        <dsp:cNvPr id="0" name=""/>
        <dsp:cNvSpPr/>
      </dsp:nvSpPr>
      <dsp:spPr>
        <a:xfrm>
          <a:off x="762870" y="681236"/>
          <a:ext cx="523709" cy="52370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24725" y="1361277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67 </a:t>
          </a:r>
          <a:r>
            <a:rPr lang="es-EC" sz="1400" b="0" kern="1200" dirty="0">
              <a:solidFill>
                <a:schemeClr val="tx1"/>
              </a:solidFill>
            </a:rPr>
            <a:t>Círculos de capacitación aprobados.</a:t>
          </a:r>
        </a:p>
      </dsp:txBody>
      <dsp:txXfrm rot="10800000">
        <a:off x="1155652" y="1361277"/>
        <a:ext cx="3417584" cy="523709"/>
      </dsp:txXfrm>
    </dsp:sp>
    <dsp:sp modelId="{C8429A92-5152-460E-8D95-5AA7800EA29D}">
      <dsp:nvSpPr>
        <dsp:cNvPr id="0" name=""/>
        <dsp:cNvSpPr/>
      </dsp:nvSpPr>
      <dsp:spPr>
        <a:xfrm>
          <a:off x="762870" y="1361277"/>
          <a:ext cx="523709" cy="52370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24725" y="2041318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54 </a:t>
          </a:r>
          <a:r>
            <a:rPr lang="es-EC" sz="14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55652" y="2041318"/>
        <a:ext cx="3417584" cy="523709"/>
      </dsp:txXfrm>
    </dsp:sp>
    <dsp:sp modelId="{A1F791E0-D3A8-4FEC-A2A2-022916C684A7}">
      <dsp:nvSpPr>
        <dsp:cNvPr id="0" name=""/>
        <dsp:cNvSpPr/>
      </dsp:nvSpPr>
      <dsp:spPr>
        <a:xfrm>
          <a:off x="762870" y="2041318"/>
          <a:ext cx="523709" cy="52370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24725" y="2721359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49 </a:t>
          </a:r>
          <a:r>
            <a:rPr lang="es-EC" sz="14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55652" y="2721359"/>
        <a:ext cx="3417584" cy="523709"/>
      </dsp:txXfrm>
    </dsp:sp>
    <dsp:sp modelId="{4EAE6214-515D-4F68-800C-F907EE449E5F}">
      <dsp:nvSpPr>
        <dsp:cNvPr id="0" name=""/>
        <dsp:cNvSpPr/>
      </dsp:nvSpPr>
      <dsp:spPr>
        <a:xfrm>
          <a:off x="762870" y="2721359"/>
          <a:ext cx="523709" cy="52370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24725" y="3401400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45 </a:t>
          </a:r>
          <a:r>
            <a:rPr lang="es-EC" sz="14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155652" y="3401400"/>
        <a:ext cx="3417584" cy="523709"/>
      </dsp:txXfrm>
    </dsp:sp>
    <dsp:sp modelId="{6D97DDCD-8C99-4CF7-8DD5-8CB1C5AD9B98}">
      <dsp:nvSpPr>
        <dsp:cNvPr id="0" name=""/>
        <dsp:cNvSpPr/>
      </dsp:nvSpPr>
      <dsp:spPr>
        <a:xfrm>
          <a:off x="762870" y="3393162"/>
          <a:ext cx="523709" cy="523709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24725" y="4081441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48 </a:t>
          </a:r>
          <a:r>
            <a:rPr lang="es-EC" sz="14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155652" y="4081441"/>
        <a:ext cx="3417584" cy="523709"/>
      </dsp:txXfrm>
    </dsp:sp>
    <dsp:sp modelId="{B0CD0F86-C8EB-44C8-9200-B990B4874858}">
      <dsp:nvSpPr>
        <dsp:cNvPr id="0" name=""/>
        <dsp:cNvSpPr/>
      </dsp:nvSpPr>
      <dsp:spPr>
        <a:xfrm>
          <a:off x="762870" y="4081441"/>
          <a:ext cx="523709" cy="52370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24725" y="4761482"/>
          <a:ext cx="3548511" cy="523709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30941" tIns="53340" rIns="99568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</a:rPr>
            <a:t>9 </a:t>
          </a:r>
          <a:r>
            <a:rPr lang="es-EC" sz="14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55652" y="4761482"/>
        <a:ext cx="3417584" cy="523709"/>
      </dsp:txXfrm>
    </dsp:sp>
    <dsp:sp modelId="{09CDE4CC-7A43-4825-A843-36730A9037AA}">
      <dsp:nvSpPr>
        <dsp:cNvPr id="0" name=""/>
        <dsp:cNvSpPr/>
      </dsp:nvSpPr>
      <dsp:spPr>
        <a:xfrm>
          <a:off x="762870" y="4761482"/>
          <a:ext cx="523709" cy="523709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chart" Target="../charts/chart9.xml"/><Relationship Id="rId3" Type="http://schemas.openxmlformats.org/officeDocument/2006/relationships/chart" Target="../charts/chart8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chart" Target="../charts/chart7.xml"/><Relationship Id="rId16" Type="http://schemas.openxmlformats.org/officeDocument/2006/relationships/image" Target="../media/image40.png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chart" Target="../charts/chart10.xml"/><Relationship Id="rId4" Type="http://schemas.openxmlformats.org/officeDocument/2006/relationships/image" Target="../media/image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1766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mayo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671884598"/>
              </p:ext>
            </p:extLst>
          </p:nvPr>
        </p:nvGraphicFramePr>
        <p:xfrm>
          <a:off x="-764108" y="1571612"/>
          <a:ext cx="5336108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48961"/>
              </p:ext>
            </p:extLst>
          </p:nvPr>
        </p:nvGraphicFramePr>
        <p:xfrm>
          <a:off x="3807892" y="2517949"/>
          <a:ext cx="5336110" cy="2768445"/>
        </p:xfrm>
        <a:graphic>
          <a:graphicData uri="http://schemas.openxmlformats.org/drawingml/2006/table">
            <a:tbl>
              <a:tblPr/>
              <a:tblGrid>
                <a:gridCol w="476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8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4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73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089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MAYO 2019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</a:t>
                      </a:r>
                    </a:p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PRELIMINAR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PSICO-LÓGICOS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EXPEDIENTES CAF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1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2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3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4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5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6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7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8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9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45358" y="4869160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26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5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13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NNA fue adoptado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18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NNA fue adoptado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mayo 2019 se realizaron 31 adopciones de acuerdo al siguiente detalle: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25709"/>
              </p:ext>
            </p:extLst>
          </p:nvPr>
        </p:nvGraphicFramePr>
        <p:xfrm>
          <a:off x="0" y="1236447"/>
          <a:ext cx="9144002" cy="3868330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9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6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7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467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979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955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ZONA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Z3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Z4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Z5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Z6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Z7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Z8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Z9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(N) / </a:t>
                      </a:r>
                      <a:r>
                        <a:rPr lang="es-EC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Inter-nacional</a:t>
                      </a:r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(I)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 e Inter-</a:t>
                      </a:r>
                    </a:p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nacional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206" marR="3206" marT="32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294855"/>
            <a:ext cx="7607264" cy="15631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34" y="785794"/>
            <a:ext cx="79603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En mayo 2019 se realizaron 7 adopciones de las cuales 5 fueron nacionales y 2 internacionales.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71472" y="1500174"/>
          <a:ext cx="2857520" cy="3819525"/>
        </p:xfrm>
        <a:graphic>
          <a:graphicData uri="http://schemas.openxmlformats.org/drawingml/2006/table">
            <a:tbl>
              <a:tblPr/>
              <a:tblGrid>
                <a:gridCol w="785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5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2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 MAYO 2019 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9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9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Z1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Z2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Z3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Z4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Z5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Z6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Z7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Z8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Z9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r>
                        <a:rPr lang="es-EC" sz="10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 rtl="0" fontAlgn="t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C" sz="1000" b="0" i="0" u="none" strike="noStrike" dirty="0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 rtl="0" fontAlgn="t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967957"/>
              </p:ext>
            </p:extLst>
          </p:nvPr>
        </p:nvGraphicFramePr>
        <p:xfrm>
          <a:off x="4357686" y="1571611"/>
          <a:ext cx="4786314" cy="210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31860"/>
              </p:ext>
            </p:extLst>
          </p:nvPr>
        </p:nvGraphicFramePr>
        <p:xfrm>
          <a:off x="4143372" y="3214687"/>
          <a:ext cx="4533084" cy="210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68301" y="4846199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4983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82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mayo de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5728688" y="2780928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32344" y="2735209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11 Imagen" descr="Hombre sola 1-01.png"/>
          <p:cNvPicPr>
            <a:picLocks noChangeAspect="1"/>
          </p:cNvPicPr>
          <p:nvPr/>
        </p:nvPicPr>
        <p:blipFill>
          <a:blip r:embed="rId3" cstate="print"/>
          <a:srcRect l="37500" t="25688" r="49219" b="27898"/>
          <a:stretch>
            <a:fillRect/>
          </a:stretch>
        </p:blipFill>
        <p:spPr>
          <a:xfrm>
            <a:off x="2000232" y="1592624"/>
            <a:ext cx="714380" cy="1764938"/>
          </a:xfrm>
          <a:prstGeom prst="rect">
            <a:avLst/>
          </a:prstGeom>
        </p:spPr>
      </p:pic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4" cstate="print"/>
          <a:srcRect l="39844" t="12427" r="40625" b="10216"/>
          <a:stretch>
            <a:fillRect/>
          </a:stretch>
        </p:blipFill>
        <p:spPr>
          <a:xfrm>
            <a:off x="6286512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5" cstate="print"/>
          <a:srcRect l="35937" t="9111" r="37500" b="9111"/>
          <a:stretch>
            <a:fillRect/>
          </a:stretch>
        </p:blipFill>
        <p:spPr>
          <a:xfrm>
            <a:off x="6715140" y="1491772"/>
            <a:ext cx="857256" cy="1865790"/>
          </a:xfrm>
          <a:prstGeom prst="rect">
            <a:avLst/>
          </a:prstGeom>
        </p:spPr>
      </p:pic>
      <p:graphicFrame>
        <p:nvGraphicFramePr>
          <p:cNvPr id="2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130221"/>
              </p:ext>
            </p:extLst>
          </p:nvPr>
        </p:nvGraphicFramePr>
        <p:xfrm>
          <a:off x="2786050" y="1857364"/>
          <a:ext cx="3241911" cy="161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843965"/>
              </p:ext>
            </p:extLst>
          </p:nvPr>
        </p:nvGraphicFramePr>
        <p:xfrm>
          <a:off x="428596" y="35004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045490"/>
              </p:ext>
            </p:extLst>
          </p:nvPr>
        </p:nvGraphicFramePr>
        <p:xfrm>
          <a:off x="4429124" y="3714752"/>
          <a:ext cx="4403632" cy="251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724434"/>
              </p:ext>
            </p:extLst>
          </p:nvPr>
        </p:nvGraphicFramePr>
        <p:xfrm>
          <a:off x="6281207" y="1071545"/>
          <a:ext cx="2988032" cy="2498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553369"/>
              </p:ext>
            </p:extLst>
          </p:nvPr>
        </p:nvGraphicFramePr>
        <p:xfrm>
          <a:off x="115411" y="2839462"/>
          <a:ext cx="4605914" cy="271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15463" y="2911444"/>
            <a:ext cx="1156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05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mayo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63325" y="1676942"/>
            <a:ext cx="296780" cy="3252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Cerrar llave"/>
          <p:cNvSpPr/>
          <p:nvPr/>
        </p:nvSpPr>
        <p:spPr>
          <a:xfrm rot="10800000">
            <a:off x="5994996" y="1954522"/>
            <a:ext cx="287639" cy="44127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14950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440944" y="2365258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8673" y="1561948"/>
            <a:ext cx="1235051" cy="88468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01622" y="1606782"/>
            <a:ext cx="754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82</a:t>
            </a: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58" y="1357298"/>
            <a:ext cx="749242" cy="6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3429000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9" cstate="print"/>
          <a:srcRect l="29372" t="27083" r="29371" b="44792"/>
          <a:stretch>
            <a:fillRect/>
          </a:stretch>
        </p:blipFill>
        <p:spPr>
          <a:xfrm>
            <a:off x="8072462" y="3357562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66" y="1721903"/>
            <a:ext cx="284456" cy="4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61" y="1562647"/>
            <a:ext cx="349009" cy="69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30199"/>
            <a:ext cx="478438" cy="7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514628" cy="9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43" y="1485250"/>
            <a:ext cx="704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72" y="3570363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80" y="3393281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000636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320333"/>
              </p:ext>
            </p:extLst>
          </p:nvPr>
        </p:nvGraphicFramePr>
        <p:xfrm>
          <a:off x="133005" y="370452"/>
          <a:ext cx="414340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3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775236"/>
              </p:ext>
            </p:extLst>
          </p:nvPr>
        </p:nvGraphicFramePr>
        <p:xfrm>
          <a:off x="6215074" y="3131470"/>
          <a:ext cx="278608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3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365879"/>
              </p:ext>
            </p:extLst>
          </p:nvPr>
        </p:nvGraphicFramePr>
        <p:xfrm>
          <a:off x="6215074" y="4786322"/>
          <a:ext cx="292892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6C45286-B9C9-487D-9E02-0C5F3C9A1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875369"/>
              </p:ext>
            </p:extLst>
          </p:nvPr>
        </p:nvGraphicFramePr>
        <p:xfrm>
          <a:off x="7708" y="5258258"/>
          <a:ext cx="5004040" cy="159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3141261998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2902605997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4287563760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471477569"/>
                    </a:ext>
                  </a:extLst>
                </a:gridCol>
              </a:tblGrid>
              <a:tr h="261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42444"/>
                  </a:ext>
                </a:extLst>
              </a:tr>
              <a:tr h="1278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Nicolás Carranza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Patricia Sevillano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0227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7999</TotalTime>
  <Words>881</Words>
  <Application>Microsoft Office PowerPoint</Application>
  <PresentationFormat>Presentación en pantalla (4:3)</PresentationFormat>
  <Paragraphs>471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209</cp:revision>
  <dcterms:created xsi:type="dcterms:W3CDTF">2018-11-06T22:16:35Z</dcterms:created>
  <dcterms:modified xsi:type="dcterms:W3CDTF">2019-10-22T16:57:44Z</dcterms:modified>
</cp:coreProperties>
</file>