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287" r:id="rId3"/>
    <p:sldId id="288" r:id="rId4"/>
    <p:sldId id="289" r:id="rId5"/>
    <p:sldId id="278" r:id="rId6"/>
    <p:sldId id="279" r:id="rId7"/>
    <p:sldId id="284" r:id="rId8"/>
    <p:sldId id="285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dad Vela" initials="SV" lastIdx="8" clrIdx="0">
    <p:extLst>
      <p:ext uri="{19B8F6BF-5375-455C-9EA6-DF929625EA0E}">
        <p15:presenceInfo xmlns:p15="http://schemas.microsoft.com/office/powerpoint/2012/main" userId="S-1-5-21-1895141402-3011699321-2022783076-14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Consolidado%20Fichas%20Cuantitativas%20NNA%20-%20Septiembre%20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NNA%20y%20FAMILIAS%20CAF%20SEPTIEMBR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NNA%20y%20FAMILIAS%20CAF%20SEPTIEMB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Consolidado%20Fichas%20Cuantitativas%20NNA%20-%20Septiembre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NNA%20y%20FAMILIAS%20CAF%20SEPTIEMB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NNA%20y%20FAMILIAS%20CAF%20SEPTIEMB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NNA%20y%20FAMILIAS%20CAF%20SEPTIEMB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NNA%20y%20FAMILIAS%20CAF%20SEPTIEMB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Septiembre\Consolidaci&#243;n\NNA%20y%20FAMILIAS%20CAF%20SEPTIEMBR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oleObject" Target="file:///C:\Users\maria.cevallos\Desktop\Datos%20recibidos\2019\Matrices%20mensuales\Septiembre\Consolidaci&#243;n\NNA%20y%20FAMILIAS%20CAF%20SEPTIEMB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800" b="1" i="0" baseline="0"/>
              <a:t>NNA Adoptados  por zona a Septiembre 2019</a:t>
            </a:r>
            <a:endParaRPr lang="es-EC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ADOPCIONES NACIONALES  </c:v>
                </c:pt>
              </c:strCache>
            </c:strRef>
          </c:tx>
          <c:dLbls>
            <c:dLbl>
              <c:idx val="4"/>
              <c:layout>
                <c:manualLayout>
                  <c:x val="-4.5832100147649236E-17"/>
                  <c:y val="-1.606422316199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E9-430C-8BC0-1AB3CE323596}"/>
                </c:ext>
              </c:extLst>
            </c:dLbl>
            <c:dLbl>
              <c:idx val="7"/>
              <c:layout>
                <c:manualLayout>
                  <c:x val="-1.74997313033383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E9-430C-8BC0-1AB3CE323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Hoja3!$A$4:$A$12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Hoja3!$B$4:$B$12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11</c:v>
                </c:pt>
                <c:pt idx="3">
                  <c:v>2</c:v>
                </c:pt>
                <c:pt idx="4">
                  <c:v>1</c:v>
                </c:pt>
                <c:pt idx="5">
                  <c:v>11</c:v>
                </c:pt>
                <c:pt idx="6">
                  <c:v>10</c:v>
                </c:pt>
                <c:pt idx="7">
                  <c:v>5</c:v>
                </c:pt>
                <c:pt idx="8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E9-430C-8BC0-1AB3CE323596}"/>
            </c:ext>
          </c:extLst>
        </c:ser>
        <c:ser>
          <c:idx val="1"/>
          <c:order val="1"/>
          <c:tx>
            <c:strRef>
              <c:f>Hoja3!$C$3</c:f>
              <c:strCache>
                <c:ptCount val="1"/>
                <c:pt idx="0">
                  <c:v>ADOPCIONES INTERNACIONALES  </c:v>
                </c:pt>
              </c:strCache>
            </c:strRef>
          </c:tx>
          <c:dLbls>
            <c:dLbl>
              <c:idx val="2"/>
              <c:layout>
                <c:manualLayout>
                  <c:x val="-2.4999616147626537E-3"/>
                  <c:y val="-4.28379284319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E9-430C-8BC0-1AB3CE323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Hoja3!$A$4:$A$12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Hoja3!$C$4:$C$12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E9-430C-8BC0-1AB3CE3235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112000"/>
        <c:axId val="134464640"/>
      </c:lineChart>
      <c:catAx>
        <c:axId val="13411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464640"/>
        <c:crosses val="autoZero"/>
        <c:auto val="1"/>
        <c:lblAlgn val="ctr"/>
        <c:lblOffset val="100"/>
        <c:noMultiLvlLbl val="0"/>
      </c:catAx>
      <c:valAx>
        <c:axId val="134464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112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 por</a:t>
            </a:r>
            <a:r>
              <a:rPr lang="es-EC" sz="1300" baseline="0" dirty="0"/>
              <a:t> grupo de hermanos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0-1CB9-48DB-84E1-E3CCCCB5CD55}"/>
              </c:ext>
            </c:extLst>
          </c:dPt>
          <c:dLbls>
            <c:dLbl>
              <c:idx val="0"/>
              <c:layout>
                <c:manualLayout>
                  <c:x val="3.8022940174579911E-2"/>
                  <c:y val="-1.821502333052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B9-48DB-84E1-E3CCCCB5CD55}"/>
                </c:ext>
              </c:extLst>
            </c:dLbl>
            <c:dLbl>
              <c:idx val="1"/>
              <c:layout>
                <c:manualLayout>
                  <c:x val="3.3798169044070715E-2"/>
                  <c:y val="-3.03583722175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B9-48DB-84E1-E3CCCCB5C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AGOSTO'!$J$79:$K$79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'Familias AGOSTO'!$J$80:$K$80</c:f>
              <c:numCache>
                <c:formatCode>General</c:formatCode>
                <c:ptCount val="2"/>
                <c:pt idx="0">
                  <c:v>56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B9-48DB-84E1-E3CCCCB5CD55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AGOSTO'!$J$79:$K$79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'Familias AGOSTO'!$J$81:$K$81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1CB9-48DB-84E1-E3CCCCB5CD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482816"/>
        <c:axId val="122934400"/>
        <c:axId val="120447872"/>
      </c:bar3DChart>
      <c:catAx>
        <c:axId val="12048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b="1"/>
            </a:pPr>
            <a:endParaRPr lang="es-EC"/>
          </a:p>
        </c:txPr>
        <c:crossAx val="122934400"/>
        <c:crosses val="autoZero"/>
        <c:auto val="1"/>
        <c:lblAlgn val="ctr"/>
        <c:lblOffset val="100"/>
        <c:noMultiLvlLbl val="0"/>
      </c:catAx>
      <c:valAx>
        <c:axId val="122934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482816"/>
        <c:crosses val="autoZero"/>
        <c:crossBetween val="between"/>
      </c:valAx>
      <c:serAx>
        <c:axId val="120447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2293440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S" sz="1300" dirty="0"/>
              <a:t>Expectativa respecto a género</a:t>
            </a:r>
          </a:p>
        </c:rich>
      </c:tx>
      <c:layout>
        <c:manualLayout>
          <c:xMode val="edge"/>
          <c:yMode val="edge"/>
          <c:x val="0.17914183642050915"/>
          <c:y val="2.0357164038668996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'Familias AGOSTO'!$G$74:$I$74</c:f>
              <c:strCache>
                <c:ptCount val="1"/>
                <c:pt idx="0">
                  <c:v>NIÑO O NIÑA NIÑA NIÑO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1279-468E-85C1-67B7B9C6E5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1279-468E-85C1-67B7B9C6E57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1279-468E-85C1-67B7B9C6E5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AGOSTO'!$G$74:$I$74</c:f>
              <c:strCache>
                <c:ptCount val="3"/>
                <c:pt idx="0">
                  <c:v>NIÑO O NIÑA</c:v>
                </c:pt>
                <c:pt idx="1">
                  <c:v>NIÑA</c:v>
                </c:pt>
                <c:pt idx="2">
                  <c:v>NIÑO</c:v>
                </c:pt>
              </c:strCache>
            </c:strRef>
          </c:cat>
          <c:val>
            <c:numRef>
              <c:f>'Familias AGOSTO'!$G$75:$I$75</c:f>
              <c:numCache>
                <c:formatCode>General</c:formatCode>
                <c:ptCount val="3"/>
                <c:pt idx="0">
                  <c:v>59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79-468E-85C1-67B7B9C6E5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335360"/>
        <c:axId val="110479232"/>
        <c:axId val="96274624"/>
      </c:bar3DChart>
      <c:catAx>
        <c:axId val="9633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10479232"/>
        <c:crosses val="autoZero"/>
        <c:auto val="1"/>
        <c:lblAlgn val="ctr"/>
        <c:lblOffset val="100"/>
        <c:noMultiLvlLbl val="0"/>
      </c:catAx>
      <c:valAx>
        <c:axId val="11047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335360"/>
        <c:crosses val="autoZero"/>
        <c:crossBetween val="between"/>
      </c:valAx>
      <c:serAx>
        <c:axId val="9627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11047923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NNA Adoptados mensualmente 2019</a:t>
            </a:r>
            <a:r>
              <a:rPr lang="es-EC" baseline="0"/>
              <a:t> </a:t>
            </a:r>
            <a:endParaRPr lang="es-EC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Hoja3!$B$30</c:f>
              <c:strCache>
                <c:ptCount val="1"/>
                <c:pt idx="0">
                  <c:v>ADOPCIONES 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Hoja3!$A$31:$A$39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Hoja3!$B$31:$B$39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12</c:v>
                </c:pt>
                <c:pt idx="7">
                  <c:v>6</c:v>
                </c:pt>
                <c:pt idx="8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F7-43A5-A556-5926CA7A9A7F}"/>
            </c:ext>
          </c:extLst>
        </c:ser>
        <c:ser>
          <c:idx val="1"/>
          <c:order val="1"/>
          <c:tx>
            <c:strRef>
              <c:f>Hoja3!$C$30</c:f>
              <c:strCache>
                <c:ptCount val="1"/>
                <c:pt idx="0">
                  <c:v>ADOPCIONES INTERNACIONALES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Hoja3!$A$31:$A$39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Hoja3!$C$31:$C$39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F7-43A5-A556-5926CA7A9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623680"/>
        <c:axId val="163627776"/>
      </c:lineChart>
      <c:catAx>
        <c:axId val="16362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3627776"/>
        <c:crosses val="autoZero"/>
        <c:auto val="1"/>
        <c:lblAlgn val="ctr"/>
        <c:lblOffset val="100"/>
        <c:noMultiLvlLbl val="0"/>
      </c:catAx>
      <c:valAx>
        <c:axId val="163627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623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declaratorias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adoptabilidad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56164672716251E-2"/>
          <c:y val="1.52963640422227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4</c:v>
                </c:pt>
                <c:pt idx="2">
                  <c:v>26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2-4B31-89A1-075F2C7F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1559694736197"/>
          <c:y val="0.23004923454626064"/>
          <c:w val="0.14804265572051969"/>
          <c:h val="0.69692214477159886"/>
        </c:manualLayout>
      </c:layout>
      <c:overlay val="0"/>
      <c:txPr>
        <a:bodyPr/>
        <a:lstStyle/>
        <a:p>
          <a:pPr rtl="0">
            <a:defRPr lang="es-ES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Carcaterización</a:t>
            </a:r>
            <a:r>
              <a:rPr lang="es-EC" baseline="0"/>
              <a:t> solicitantes en espera en el CAF</a:t>
            </a:r>
            <a:endParaRPr lang="es-EC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'Familias AGOSTO'!$D$74</c:f>
              <c:strCache>
                <c:ptCount val="1"/>
                <c:pt idx="0">
                  <c:v>Personas solas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'Familias AGOSTO'!$D$75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E-4AB2-A822-AB782D846CC3}"/>
            </c:ext>
          </c:extLst>
        </c:ser>
        <c:ser>
          <c:idx val="1"/>
          <c:order val="1"/>
          <c:tx>
            <c:strRef>
              <c:f>'Familias AGOSTO'!$E$74</c:f>
              <c:strCache>
                <c:ptCount val="1"/>
                <c:pt idx="0">
                  <c:v>Parejas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'Familias AGOSTO'!$E$75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E-4AB2-A822-AB782D846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328256"/>
        <c:axId val="68827008"/>
      </c:barChart>
      <c:catAx>
        <c:axId val="67328256"/>
        <c:scaling>
          <c:orientation val="minMax"/>
        </c:scaling>
        <c:delete val="1"/>
        <c:axPos val="b"/>
        <c:majorTickMark val="none"/>
        <c:minorTickMark val="none"/>
        <c:tickLblPos val="nextTo"/>
        <c:crossAx val="68827008"/>
        <c:crosses val="autoZero"/>
        <c:auto val="1"/>
        <c:lblAlgn val="ctr"/>
        <c:lblOffset val="100"/>
        <c:noMultiLvlLbl val="0"/>
      </c:catAx>
      <c:valAx>
        <c:axId val="68827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73282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5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>
                <a:solidFill>
                  <a:schemeClr val="tx1"/>
                </a:solidFill>
                <a:effectLst/>
              </a:rPr>
              <a:t>Caracterización de solicitantes en espera CAF por edad</a:t>
            </a:r>
            <a:endParaRPr lang="es-EC" sz="16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8CA7-4776-A01B-616C506D1DF8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CA7-4776-A01B-616C506D1DF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8CA7-4776-A01B-616C506D1DF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CA7-4776-A01B-616C506D1DF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CA7-4776-A01B-616C506D1DF8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CA7-4776-A01B-616C506D1DF8}"/>
              </c:ext>
            </c:extLst>
          </c:dPt>
          <c:dLbls>
            <c:dLbl>
              <c:idx val="0"/>
              <c:layout>
                <c:manualLayout>
                  <c:x val="2.6935838408723989E-3"/>
                  <c:y val="-8.37693725835229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A7-4776-A01B-616C506D1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'Familias AGOSTO'!$J$74:$O$74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'Familias AGOSTO'!$J$75:$O$75</c:f>
              <c:numCache>
                <c:formatCode>General</c:formatCode>
                <c:ptCount val="6"/>
                <c:pt idx="0">
                  <c:v>1</c:v>
                </c:pt>
                <c:pt idx="1">
                  <c:v>12</c:v>
                </c:pt>
                <c:pt idx="2">
                  <c:v>10</c:v>
                </c:pt>
                <c:pt idx="3">
                  <c:v>24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A7-4776-A01B-616C506D1D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2398720"/>
        <c:axId val="74052352"/>
        <c:axId val="0"/>
      </c:bar3DChart>
      <c:catAx>
        <c:axId val="723987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052352"/>
        <c:crosses val="autoZero"/>
        <c:auto val="1"/>
        <c:lblAlgn val="ctr"/>
        <c:lblOffset val="100"/>
        <c:noMultiLvlLbl val="0"/>
      </c:catAx>
      <c:valAx>
        <c:axId val="74052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39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b="1"/>
            </a:pPr>
            <a:r>
              <a:rPr lang="es-EC" sz="1600" b="1" i="0" baseline="0"/>
              <a:t>Edad de Solicitantes en espera de asignación </a:t>
            </a:r>
            <a:endParaRPr lang="es-EC" sz="1600" b="1"/>
          </a:p>
        </c:rich>
      </c:tx>
      <c:layout>
        <c:manualLayout>
          <c:xMode val="edge"/>
          <c:yMode val="edge"/>
          <c:x val="0.16321423539287652"/>
          <c:y val="2.2019801870330792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BCF-41A2-B015-932D29908818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BCF-41A2-B015-932D2990881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BCF-41A2-B015-932D2990881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BCF-41A2-B015-932D29908818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BCF-41A2-B015-932D29908818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BCF-41A2-B015-932D29908818}"/>
              </c:ext>
            </c:extLst>
          </c:dPt>
          <c:dLbls>
            <c:dLbl>
              <c:idx val="0"/>
              <c:layout>
                <c:manualLayout>
                  <c:x val="8.2081256851581977E-3"/>
                  <c:y val="-2.5217550006624008E-3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tx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CF-41A2-B015-932D29908818}"/>
                </c:ext>
              </c:extLst>
            </c:dLbl>
            <c:dLbl>
              <c:idx val="1"/>
              <c:layout>
                <c:manualLayout>
                  <c:x val="1.7764712053346239E-2"/>
                  <c:y val="1.87396104218952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CF-41A2-B015-932D29908818}"/>
                </c:ext>
              </c:extLst>
            </c:dLbl>
            <c:dLbl>
              <c:idx val="2"/>
              <c:layout>
                <c:manualLayout>
                  <c:x val="-0.14028613712958946"/>
                  <c:y val="-7.62674937874839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CF-41A2-B015-932D29908818}"/>
                </c:ext>
              </c:extLst>
            </c:dLbl>
            <c:dLbl>
              <c:idx val="3"/>
              <c:layout>
                <c:manualLayout>
                  <c:x val="0.14348124645669799"/>
                  <c:y val="-0.212674490098112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CF-41A2-B015-932D29908818}"/>
                </c:ext>
              </c:extLst>
            </c:dLbl>
            <c:dLbl>
              <c:idx val="4"/>
              <c:layout>
                <c:manualLayout>
                  <c:x val="0.11569632124652354"/>
                  <c:y val="4.9354348887970322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CF-41A2-B015-932D29908818}"/>
                </c:ext>
              </c:extLst>
            </c:dLbl>
            <c:dLbl>
              <c:idx val="5"/>
              <c:layout>
                <c:manualLayout>
                  <c:x val="7.0917535282126423E-2"/>
                  <c:y val="8.4273741662474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CF-41A2-B015-932D29908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'Familias AGOSTO'!$J$74:$O$74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'Familias AGOSTO'!$J$75:$O$75</c:f>
              <c:numCache>
                <c:formatCode>General</c:formatCode>
                <c:ptCount val="6"/>
                <c:pt idx="0">
                  <c:v>1</c:v>
                </c:pt>
                <c:pt idx="1">
                  <c:v>12</c:v>
                </c:pt>
                <c:pt idx="2">
                  <c:v>10</c:v>
                </c:pt>
                <c:pt idx="3">
                  <c:v>24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CF-41A2-B015-932D299088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 rtl="0">
            <a:defRPr lang="es-ES" sz="1200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 solicitantes en espera de adopción </a:t>
            </a:r>
          </a:p>
          <a:p>
            <a:pPr>
              <a:defRPr lang="es-ES" sz="1300"/>
            </a:pPr>
            <a:r>
              <a:rPr lang="es-EC" sz="1300" dirty="0"/>
              <a:t>EDAD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A682-482F-A6CB-2A4822F535E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A682-482F-A6CB-2A4822F535E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A682-482F-A6CB-2A4822F535E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A682-482F-A6CB-2A4822F535EA}"/>
              </c:ext>
            </c:extLst>
          </c:dPt>
          <c:dLbls>
            <c:dLbl>
              <c:idx val="0"/>
              <c:layout>
                <c:manualLayout>
                  <c:x val="2.50223427848177E-2"/>
                  <c:y val="-2.34152831368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82-482F-A6CB-2A4822F535EA}"/>
                </c:ext>
              </c:extLst>
            </c:dLbl>
            <c:dLbl>
              <c:idx val="1"/>
              <c:layout>
                <c:manualLayout>
                  <c:x val="2.0017874227854119E-2"/>
                  <c:y val="-9.3661132547466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82-482F-A6CB-2A4822F535EA}"/>
                </c:ext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82-482F-A6CB-2A4822F535EA}"/>
                </c:ext>
              </c:extLst>
            </c:dLbl>
            <c:dLbl>
              <c:idx val="3"/>
              <c:layout>
                <c:manualLayout>
                  <c:x val="1.5013387491431409E-2"/>
                  <c:y val="-7.159066984973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82-482F-A6CB-2A4822F535EA}"/>
                </c:ext>
              </c:extLst>
            </c:dLbl>
            <c:dLbl>
              <c:idx val="4"/>
              <c:layout>
                <c:manualLayout>
                  <c:x val="-2.5022342784817766E-3"/>
                  <c:y val="-4.6830566273732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82-482F-A6CB-2A4822F53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AGOSTO'!$D$86:$H$86</c:f>
              <c:strCache>
                <c:ptCount val="5"/>
                <c:pt idx="0">
                  <c:v>HASTA 4 AÑOS</c:v>
                </c:pt>
                <c:pt idx="1">
                  <c:v>HASTA 5</c:v>
                </c:pt>
                <c:pt idx="2">
                  <c:v>HASTA 6</c:v>
                </c:pt>
                <c:pt idx="3">
                  <c:v>HASTA 7-8</c:v>
                </c:pt>
                <c:pt idx="4">
                  <c:v>ENTRE 9 Y 15</c:v>
                </c:pt>
              </c:strCache>
            </c:strRef>
          </c:cat>
          <c:val>
            <c:numRef>
              <c:f>'Familias AGOSTO'!$D$87:$H$87</c:f>
              <c:numCache>
                <c:formatCode>General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13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82-482F-A6CB-2A4822F535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100160"/>
        <c:axId val="81909248"/>
        <c:axId val="110111360"/>
      </c:bar3DChart>
      <c:catAx>
        <c:axId val="8110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000"/>
            </a:pPr>
            <a:endParaRPr lang="es-EC"/>
          </a:p>
        </c:txPr>
        <c:crossAx val="81909248"/>
        <c:crosses val="autoZero"/>
        <c:auto val="1"/>
        <c:lblAlgn val="ctr"/>
        <c:lblOffset val="100"/>
        <c:noMultiLvlLbl val="0"/>
      </c:catAx>
      <c:valAx>
        <c:axId val="8190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100160"/>
        <c:crosses val="autoZero"/>
        <c:crossBetween val="between"/>
      </c:valAx>
      <c:serAx>
        <c:axId val="110111360"/>
        <c:scaling>
          <c:orientation val="minMax"/>
        </c:scaling>
        <c:delete val="1"/>
        <c:axPos val="b"/>
        <c:majorTickMark val="out"/>
        <c:minorTickMark val="none"/>
        <c:tickLblPos val="nextTo"/>
        <c:crossAx val="81909248"/>
        <c:crosses val="autoZero"/>
      </c:ser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</a:t>
            </a:r>
            <a:r>
              <a:rPr lang="es-EC" sz="1300" baseline="0" dirty="0"/>
              <a:t> respecto a  salud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0-5E24-4CDF-A0B4-A895FE656F0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E24-4CDF-A0B4-A895FE656F0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5E24-4CDF-A0B4-A895FE656F09}"/>
              </c:ext>
            </c:extLst>
          </c:dPt>
          <c:dLbls>
            <c:dLbl>
              <c:idx val="0"/>
              <c:layout>
                <c:manualLayout>
                  <c:x val="1.6534621153205205E-2"/>
                  <c:y val="-3.27989575170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24-4CDF-A0B4-A895FE656F09}"/>
                </c:ext>
              </c:extLst>
            </c:dLbl>
            <c:dLbl>
              <c:idx val="1"/>
              <c:layout>
                <c:manualLayout>
                  <c:x val="1.929039134540626E-2"/>
                  <c:y val="-2.342782679789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24-4CDF-A0B4-A895FE656F09}"/>
                </c:ext>
              </c:extLst>
            </c:dLbl>
            <c:dLbl>
              <c:idx val="2"/>
              <c:layout>
                <c:manualLayout>
                  <c:x val="1.9432978649907295E-2"/>
                  <c:y val="-6.710829747745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24-4CDF-A0B4-A895FE656F09}"/>
                </c:ext>
              </c:extLst>
            </c:dLbl>
            <c:dLbl>
              <c:idx val="3"/>
              <c:layout>
                <c:manualLayout>
                  <c:x val="8.8184646150428744E-2"/>
                  <c:y val="4.685565359578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24-4CDF-A0B4-A895FE656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AGOSTO'!$K$86:$M$86</c:f>
              <c:strCache>
                <c:ptCount val="3"/>
                <c:pt idx="0">
                  <c:v>SANO</c:v>
                </c:pt>
                <c:pt idx="1">
                  <c:v>SALUD ESTABLE O CORREGIBLE </c:v>
                </c:pt>
                <c:pt idx="2">
                  <c:v>DISCAPACIDAD </c:v>
                </c:pt>
              </c:strCache>
            </c:strRef>
          </c:cat>
          <c:val>
            <c:numRef>
              <c:f>'Familias AGOSTO'!$K$87:$M$87</c:f>
              <c:numCache>
                <c:formatCode>General</c:formatCode>
                <c:ptCount val="3"/>
                <c:pt idx="0">
                  <c:v>49</c:v>
                </c:pt>
                <c:pt idx="1">
                  <c:v>17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24-4CDF-A0B4-A895FE656F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047488"/>
        <c:axId val="76223616"/>
        <c:axId val="96326080"/>
      </c:bar3DChart>
      <c:catAx>
        <c:axId val="76047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76223616"/>
        <c:crosses val="autoZero"/>
        <c:auto val="1"/>
        <c:lblAlgn val="ctr"/>
        <c:lblOffset val="100"/>
        <c:noMultiLvlLbl val="0"/>
      </c:catAx>
      <c:valAx>
        <c:axId val="7622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047488"/>
        <c:crosses val="autoZero"/>
        <c:crossBetween val="between"/>
      </c:valAx>
      <c:serAx>
        <c:axId val="96326080"/>
        <c:scaling>
          <c:orientation val="minMax"/>
        </c:scaling>
        <c:delete val="1"/>
        <c:axPos val="b"/>
        <c:majorTickMark val="out"/>
        <c:minorTickMark val="none"/>
        <c:tickLblPos val="nextTo"/>
        <c:crossAx val="7622361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s-EC" sz="1300"/>
              <a:t>Expectativa respecto a etnia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504342396122096E-2"/>
          <c:y val="0.16348706458516146"/>
          <c:w val="0.92499131520775579"/>
          <c:h val="0.4378312759913567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0-A518-4869-99DE-32D129F7B6AC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A518-4869-99DE-32D129F7B6A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518-4869-99DE-32D129F7B6A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A518-4869-99DE-32D129F7B6A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A518-4869-99DE-32D129F7B6A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AGOSTO'!$D$79:$H$79</c:f>
              <c:strCache>
                <c:ptCount val="5"/>
                <c:pt idx="0">
                  <c:v>ABIERTA</c:v>
                </c:pt>
                <c:pt idx="1">
                  <c:v>MESTIZA O INDÍGENA</c:v>
                </c:pt>
                <c:pt idx="2">
                  <c:v>MESTIZA</c:v>
                </c:pt>
                <c:pt idx="3">
                  <c:v>AFROECUATORIANA</c:v>
                </c:pt>
                <c:pt idx="4">
                  <c:v>MONTUBIO</c:v>
                </c:pt>
              </c:strCache>
            </c:strRef>
          </c:cat>
          <c:val>
            <c:numRef>
              <c:f>'Familias AGOSTO'!$D$80:$H$80</c:f>
              <c:numCache>
                <c:formatCode>General</c:formatCode>
                <c:ptCount val="5"/>
                <c:pt idx="0">
                  <c:v>48</c:v>
                </c:pt>
                <c:pt idx="1">
                  <c:v>3</c:v>
                </c:pt>
                <c:pt idx="2">
                  <c:v>15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18-4869-99DE-32D129F7B6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796608"/>
        <c:axId val="116833664"/>
        <c:axId val="117032704"/>
      </c:bar3DChart>
      <c:catAx>
        <c:axId val="11579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6833664"/>
        <c:crosses val="autoZero"/>
        <c:auto val="1"/>
        <c:lblAlgn val="ctr"/>
        <c:lblOffset val="100"/>
        <c:noMultiLvlLbl val="0"/>
      </c:catAx>
      <c:valAx>
        <c:axId val="116833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796608"/>
        <c:crosses val="autoZero"/>
        <c:crossBetween val="between"/>
      </c:valAx>
      <c:serAx>
        <c:axId val="117032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6833664"/>
        <c:crosses val="autoZero"/>
      </c:serAx>
    </c:plotArea>
    <c:plotVisOnly val="1"/>
    <c:dispBlanksAs val="gap"/>
    <c:showDLblsOverMax val="0"/>
  </c:chart>
  <c:txPr>
    <a:bodyPr/>
    <a:lstStyle/>
    <a:p>
      <a:pPr>
        <a:defRPr sz="1100"/>
      </a:pPr>
      <a:endParaRPr lang="es-EC"/>
    </a:p>
  </c:txPr>
  <c:externalData r:id="rId4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422 </a:t>
          </a:r>
          <a:r>
            <a:rPr lang="es-EC" b="0" dirty="0">
              <a:solidFill>
                <a:schemeClr val="tx1"/>
              </a:solidFill>
            </a:rPr>
            <a:t>Pre- registros.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F44A28B-B3A0-47B1-8C9A-39EF6B57E3F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334 </a:t>
          </a:r>
          <a:r>
            <a:rPr lang="es-EC" b="0" dirty="0">
              <a:solidFill>
                <a:schemeClr val="tx1"/>
              </a:solidFill>
            </a:rPr>
            <a:t>Entrevistas preliminares.</a:t>
          </a: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D2DB567-F5F8-4EEF-8EDC-0992C1C920A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392</a:t>
          </a:r>
          <a:r>
            <a:rPr lang="es-EC" b="0" dirty="0">
              <a:solidFill>
                <a:schemeClr val="tx1"/>
              </a:solidFill>
            </a:rPr>
            <a:t>  Círculos de capacitación aprobados.</a:t>
          </a:r>
        </a:p>
      </dgm:t>
    </dgm:pt>
    <dgm:pt modelId="{FB546449-A1EE-47E3-8FE0-548D7BDE9BDE}" type="par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99626F-E239-4C40-8562-A457B0CF253A}" type="sib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42A6EA6-1C87-474B-AB93-5D10CF567CF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104 </a:t>
          </a:r>
          <a:r>
            <a:rPr lang="es-EC" b="0" dirty="0">
              <a:solidFill>
                <a:schemeClr val="tx1"/>
              </a:solidFill>
            </a:rPr>
            <a:t>Estudios Hogar.</a:t>
          </a:r>
        </a:p>
      </dgm:t>
    </dgm:pt>
    <dgm:pt modelId="{6C98B8A9-28B3-40ED-8E20-B1EFB996D9CD}" type="par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7188172-B9AC-4ED8-8FE1-CCC3002F0AA1}" type="sib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D0254C5-B6D7-4BFB-B0E5-2419853611A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116 </a:t>
          </a:r>
          <a:r>
            <a:rPr lang="es-EC" b="0" dirty="0">
              <a:solidFill>
                <a:schemeClr val="tx1"/>
              </a:solidFill>
            </a:rPr>
            <a:t>Solicitudes de Adopción.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D5731A-BDE1-46C9-A172-42352B0EFEB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76 </a:t>
          </a:r>
          <a:r>
            <a:rPr lang="es-EC" b="0" dirty="0">
              <a:solidFill>
                <a:schemeClr val="tx1"/>
              </a:solidFill>
            </a:rPr>
            <a:t>Declaratorias de Idoneidad.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C21479-9DCA-4C3F-8726-100481320F6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76 </a:t>
          </a:r>
          <a:r>
            <a:rPr lang="es-EC" b="0" dirty="0">
              <a:solidFill>
                <a:schemeClr val="tx1"/>
              </a:solidFill>
            </a:rPr>
            <a:t>Expedientes de familias remitidos al Comité de Asignación Familiar.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10BDDA6-FCAA-4AB2-BB77-AC2FBC5E5CA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19 </a:t>
          </a:r>
          <a:r>
            <a:rPr lang="es-EC" b="0" dirty="0">
              <a:solidFill>
                <a:schemeClr val="tx1"/>
              </a:solidFill>
            </a:rPr>
            <a:t>Remitidos a Terapia</a:t>
          </a: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</dgm:pt>
    <dgm:pt modelId="{BCAA81B9-1639-45A9-9E7B-EE1292F7FFAF}" type="pres">
      <dgm:prSet presAssocID="{9C5A46CF-479A-4E4D-8C1D-6B311207160D}" presName="spacing" presStyleCnt="0"/>
      <dgm:spPr/>
    </dgm:pt>
    <dgm:pt modelId="{300E2975-C7E5-4CA1-AE46-02D78B71F170}" type="pres">
      <dgm:prSet presAssocID="{3D2DB567-F5F8-4EEF-8EDC-0992C1C920AC}" presName="composite" presStyleCnt="0"/>
      <dgm:spPr/>
    </dgm:pt>
    <dgm:pt modelId="{C8429A92-5152-460E-8D95-5AA7800EA29D}" type="pres">
      <dgm:prSet presAssocID="{3D2DB567-F5F8-4EEF-8EDC-0992C1C920AC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1E9327-7D13-4912-ABE4-A053A54125CC}" type="pres">
      <dgm:prSet presAssocID="{3D2DB567-F5F8-4EEF-8EDC-0992C1C920AC}" presName="txShp" presStyleLbl="node1" presStyleIdx="2" presStyleCnt="8">
        <dgm:presLayoutVars>
          <dgm:bulletEnabled val="1"/>
        </dgm:presLayoutVars>
      </dgm:prSet>
      <dgm:spPr/>
    </dgm:pt>
    <dgm:pt modelId="{7F705BCC-620F-4864-B319-7C25C416E699}" type="pres">
      <dgm:prSet presAssocID="{1699626F-E239-4C40-8562-A457B0CF253A}" presName="spacing" presStyleCnt="0"/>
      <dgm:spPr/>
    </dgm:pt>
    <dgm:pt modelId="{4154F8EC-CE70-4502-83F7-E53ACE07AC65}" type="pres">
      <dgm:prSet presAssocID="{242A6EA6-1C87-474B-AB93-5D10CF567CF5}" presName="composite" presStyleCnt="0"/>
      <dgm:spPr/>
    </dgm:pt>
    <dgm:pt modelId="{A1F791E0-D3A8-4FEC-A2A2-022916C684A7}" type="pres">
      <dgm:prSet presAssocID="{242A6EA6-1C87-474B-AB93-5D10CF567CF5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095AE-423A-4ACD-82FB-36844253944A}" type="pres">
      <dgm:prSet presAssocID="{242A6EA6-1C87-474B-AB93-5D10CF567CF5}" presName="txShp" presStyleLbl="node1" presStyleIdx="3" presStyleCnt="8">
        <dgm:presLayoutVars>
          <dgm:bulletEnabled val="1"/>
        </dgm:presLayoutVars>
      </dgm:prSet>
      <dgm:spPr/>
    </dgm:pt>
    <dgm:pt modelId="{CA694ABA-DF06-455E-9813-B20F979A0E11}" type="pres">
      <dgm:prSet presAssocID="{97188172-B9AC-4ED8-8FE1-CCC3002F0AA1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D769865-E1ED-44EA-81DF-C3357F1D3B03}" type="pres">
      <dgm:prSet presAssocID="{AD0254C5-B6D7-4BFB-B0E5-2419853611A4}" presName="txShp" presStyleLbl="node1" presStyleIdx="4" presStyleCnt="8">
        <dgm:presLayoutVars>
          <dgm:bulletEnabled val="1"/>
        </dgm:presLayoutVars>
      </dgm:prSet>
      <dgm:spPr/>
    </dgm:pt>
    <dgm:pt modelId="{C56BF680-186F-45BE-AADE-AA6ABF43DC46}" type="pres">
      <dgm:prSet presAssocID="{20E246B8-8F94-48D2-93FC-22BDFD53159E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5" presStyleCnt="8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CD6AD7A-50F0-48C0-9E00-7F82542D830B}" type="pres">
      <dgm:prSet presAssocID="{ABD5731A-BDE1-46C9-A172-42352B0EFEBD}" presName="txShp" presStyleLbl="node1" presStyleIdx="5" presStyleCnt="8">
        <dgm:presLayoutVars>
          <dgm:bulletEnabled val="1"/>
        </dgm:presLayoutVars>
      </dgm:prSet>
      <dgm:spPr/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8E3A71B-EB30-4456-A915-31F52D49FB08}" type="pres">
      <dgm:prSet presAssocID="{71C21479-9DCA-4C3F-8726-100481320F6C}" presName="txShp" presStyleLbl="node1" presStyleIdx="6" presStyleCnt="8">
        <dgm:presLayoutVars>
          <dgm:bulletEnabled val="1"/>
        </dgm:presLayoutVars>
      </dgm:prSet>
      <dgm:spPr/>
    </dgm:pt>
    <dgm:pt modelId="{89A9E6B3-A0B3-45EB-9345-727D7F106F55}" type="pres">
      <dgm:prSet presAssocID="{160087DE-C085-4458-BE98-24B62DFAF7D0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8C1040-1FBB-4848-B520-5A996B8B6FF8}" type="pres">
      <dgm:prSet presAssocID="{F10BDDA6-FCAA-4AB2-BB77-AC2FBC5E5CA6}" presName="txShp" presStyleLbl="node1" presStyleIdx="7" presStyleCnt="8">
        <dgm:presLayoutVars>
          <dgm:bulletEnabled val="1"/>
        </dgm:presLayoutVars>
      </dgm:prSet>
      <dgm:spPr/>
    </dgm:pt>
  </dgm:ptLst>
  <dgm:cxnLst>
    <dgm:cxn modelId="{FC037505-A53E-47C0-B52B-2A5E5FF2F372}" srcId="{52F8C4F1-CC29-45C4-B4B6-5E63A870081A}" destId="{71C21479-9DCA-4C3F-8726-100481320F6C}" srcOrd="6" destOrd="0" parTransId="{D823B73E-6384-446D-9B13-9B5DA7D0A723}" sibTransId="{160087DE-C085-4458-BE98-24B62DFAF7D0}"/>
    <dgm:cxn modelId="{4FA2050B-BEFC-402C-811F-F5AD65EF57AC}" type="presOf" srcId="{242A6EA6-1C87-474B-AB93-5D10CF567CF5}" destId="{69A095AE-423A-4ACD-82FB-36844253944A}" srcOrd="0" destOrd="0" presId="urn:microsoft.com/office/officeart/2005/8/layout/vList3#3"/>
    <dgm:cxn modelId="{9071C30F-6DD4-4502-B486-266030173DE1}" type="presOf" srcId="{63389B28-360D-479F-B356-FAE3D16B1F10}" destId="{815F5057-CCF8-4216-BAFD-505B60198D5D}" srcOrd="0" destOrd="0" presId="urn:microsoft.com/office/officeart/2005/8/layout/vList3#3"/>
    <dgm:cxn modelId="{79A06D15-BC93-4ADB-AF16-89236672D18A}" srcId="{52F8C4F1-CC29-45C4-B4B6-5E63A870081A}" destId="{242A6EA6-1C87-474B-AB93-5D10CF567CF5}" srcOrd="3" destOrd="0" parTransId="{6C98B8A9-28B3-40ED-8E20-B1EFB996D9CD}" sibTransId="{97188172-B9AC-4ED8-8FE1-CCC3002F0AA1}"/>
    <dgm:cxn modelId="{1292CC1A-3BBE-4E29-B929-D72567926E54}" type="presOf" srcId="{ABD5731A-BDE1-46C9-A172-42352B0EFEBD}" destId="{7CD6AD7A-50F0-48C0-9E00-7F82542D830B}" srcOrd="0" destOrd="0" presId="urn:microsoft.com/office/officeart/2005/8/layout/vList3#3"/>
    <dgm:cxn modelId="{3582812A-1460-413D-A81D-BB63CEB50485}" type="presOf" srcId="{3D2DB567-F5F8-4EEF-8EDC-0992C1C920AC}" destId="{3C1E9327-7D13-4912-ABE4-A053A54125CC}" srcOrd="0" destOrd="0" presId="urn:microsoft.com/office/officeart/2005/8/layout/vList3#3"/>
    <dgm:cxn modelId="{44B93B3F-C3D1-432C-9EBD-89454C92BBF5}" srcId="{52F8C4F1-CC29-45C4-B4B6-5E63A870081A}" destId="{ABD5731A-BDE1-46C9-A172-42352B0EFEBD}" srcOrd="5" destOrd="0" parTransId="{5B9D14C1-C3F2-4AD6-96AA-3690DF66AB07}" sibTransId="{35EEF9BF-19A6-4A10-92F3-B2D57AA654C8}"/>
    <dgm:cxn modelId="{8EFB3740-2401-42F3-B22A-329D582B6844}" type="presOf" srcId="{52F8C4F1-CC29-45C4-B4B6-5E63A870081A}" destId="{85F81F6E-1A31-4A04-9B85-B226CFCC28A9}" srcOrd="0" destOrd="0" presId="urn:microsoft.com/office/officeart/2005/8/layout/vList3#3"/>
    <dgm:cxn modelId="{B1FAA242-09E7-49BA-89D4-B7F6568D53F3}" srcId="{52F8C4F1-CC29-45C4-B4B6-5E63A870081A}" destId="{F10BDDA6-FCAA-4AB2-BB77-AC2FBC5E5CA6}" srcOrd="7" destOrd="0" parTransId="{F397AE5B-EC93-4212-AFDD-791518DCB3E5}" sibTransId="{22D0918C-45CF-431A-9B43-3A589A51CA87}"/>
    <dgm:cxn modelId="{58BDE264-69A4-46E9-A0CC-E4B00C4BCE2D}" type="presOf" srcId="{F10BDDA6-FCAA-4AB2-BB77-AC2FBC5E5CA6}" destId="{B08C1040-1FBB-4848-B520-5A996B8B6FF8}" srcOrd="0" destOrd="0" presId="urn:microsoft.com/office/officeart/2005/8/layout/vList3#3"/>
    <dgm:cxn modelId="{623B2252-3D51-4413-B6D8-F2974758EC3E}" type="presOf" srcId="{71C21479-9DCA-4C3F-8726-100481320F6C}" destId="{48E3A71B-EB30-4456-A915-31F52D49FB08}" srcOrd="0" destOrd="0" presId="urn:microsoft.com/office/officeart/2005/8/layout/vList3#3"/>
    <dgm:cxn modelId="{37675E7E-8DE4-485E-8BE1-640257C2B41F}" type="presOf" srcId="{AD0254C5-B6D7-4BFB-B0E5-2419853611A4}" destId="{6D769865-E1ED-44EA-81DF-C3357F1D3B03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125DF3E7-003A-428C-81A3-57095E0A48C9}" type="presOf" srcId="{2F44A28B-B3A0-47B1-8C9A-39EF6B57E3FA}" destId="{C6AD916B-AD36-4F28-9F3A-3256DF81091C}" srcOrd="0" destOrd="0" presId="urn:microsoft.com/office/officeart/2005/8/layout/vList3#3"/>
    <dgm:cxn modelId="{C99776F7-9F2D-4D1D-AD7A-EE97078955AB}" srcId="{52F8C4F1-CC29-45C4-B4B6-5E63A870081A}" destId="{3D2DB567-F5F8-4EEF-8EDC-0992C1C920AC}" srcOrd="2" destOrd="0" parTransId="{FB546449-A1EE-47E3-8FE0-548D7BDE9BDE}" sibTransId="{1699626F-E239-4C40-8562-A457B0CF253A}"/>
    <dgm:cxn modelId="{E8B7E8C3-F781-42E9-BE05-646283F3B5CC}" type="presParOf" srcId="{85F81F6E-1A31-4A04-9B85-B226CFCC28A9}" destId="{A9E849F1-3A59-46A5-8AA6-E536CFE2373A}" srcOrd="0" destOrd="0" presId="urn:microsoft.com/office/officeart/2005/8/layout/vList3#3"/>
    <dgm:cxn modelId="{BC3C2349-F4FA-4C89-910E-29F11F566AC9}" type="presParOf" srcId="{A9E849F1-3A59-46A5-8AA6-E536CFE2373A}" destId="{B4142B00-4FC2-4D6E-A8BA-F7FEE0A7F489}" srcOrd="0" destOrd="0" presId="urn:microsoft.com/office/officeart/2005/8/layout/vList3#3"/>
    <dgm:cxn modelId="{4AA1E90E-454E-4AD0-8C2F-BCF3339E2D3F}" type="presParOf" srcId="{A9E849F1-3A59-46A5-8AA6-E536CFE2373A}" destId="{815F5057-CCF8-4216-BAFD-505B60198D5D}" srcOrd="1" destOrd="0" presId="urn:microsoft.com/office/officeart/2005/8/layout/vList3#3"/>
    <dgm:cxn modelId="{5EF21FC4-FF37-4CE6-9FFF-89F1338DFBD4}" type="presParOf" srcId="{85F81F6E-1A31-4A04-9B85-B226CFCC28A9}" destId="{CB03820B-61EA-4ACC-930F-7BCFE55BD621}" srcOrd="1" destOrd="0" presId="urn:microsoft.com/office/officeart/2005/8/layout/vList3#3"/>
    <dgm:cxn modelId="{91C6E067-4C66-4A45-83A9-8704C4C92851}" type="presParOf" srcId="{85F81F6E-1A31-4A04-9B85-B226CFCC28A9}" destId="{4F7827A2-77DC-42FA-A1A7-7CA200EEBBB9}" srcOrd="2" destOrd="0" presId="urn:microsoft.com/office/officeart/2005/8/layout/vList3#3"/>
    <dgm:cxn modelId="{726C13CD-17C7-4FA2-A066-C3995E514219}" type="presParOf" srcId="{4F7827A2-77DC-42FA-A1A7-7CA200EEBBB9}" destId="{4B6E8FD3-9A13-4FEA-8B2F-C5FC0F205B3B}" srcOrd="0" destOrd="0" presId="urn:microsoft.com/office/officeart/2005/8/layout/vList3#3"/>
    <dgm:cxn modelId="{0A371BCD-D130-4166-B8A2-FCE7C465B9F0}" type="presParOf" srcId="{4F7827A2-77DC-42FA-A1A7-7CA200EEBBB9}" destId="{C6AD916B-AD36-4F28-9F3A-3256DF81091C}" srcOrd="1" destOrd="0" presId="urn:microsoft.com/office/officeart/2005/8/layout/vList3#3"/>
    <dgm:cxn modelId="{53BABC56-B66E-42C7-A9F5-10423DD689EA}" type="presParOf" srcId="{85F81F6E-1A31-4A04-9B85-B226CFCC28A9}" destId="{BCAA81B9-1639-45A9-9E7B-EE1292F7FFAF}" srcOrd="3" destOrd="0" presId="urn:microsoft.com/office/officeart/2005/8/layout/vList3#3"/>
    <dgm:cxn modelId="{C74E4D7E-66AF-4D36-B85D-32E25C62D487}" type="presParOf" srcId="{85F81F6E-1A31-4A04-9B85-B226CFCC28A9}" destId="{300E2975-C7E5-4CA1-AE46-02D78B71F170}" srcOrd="4" destOrd="0" presId="urn:microsoft.com/office/officeart/2005/8/layout/vList3#3"/>
    <dgm:cxn modelId="{2EBB6CA4-F111-4288-AF4F-8DA5D52ABAF2}" type="presParOf" srcId="{300E2975-C7E5-4CA1-AE46-02D78B71F170}" destId="{C8429A92-5152-460E-8D95-5AA7800EA29D}" srcOrd="0" destOrd="0" presId="urn:microsoft.com/office/officeart/2005/8/layout/vList3#3"/>
    <dgm:cxn modelId="{84FBD387-0533-4871-BFDD-9203C6B3720B}" type="presParOf" srcId="{300E2975-C7E5-4CA1-AE46-02D78B71F170}" destId="{3C1E9327-7D13-4912-ABE4-A053A54125CC}" srcOrd="1" destOrd="0" presId="urn:microsoft.com/office/officeart/2005/8/layout/vList3#3"/>
    <dgm:cxn modelId="{A00B967D-FA9B-4EF2-A95B-C2B78DEB06AB}" type="presParOf" srcId="{85F81F6E-1A31-4A04-9B85-B226CFCC28A9}" destId="{7F705BCC-620F-4864-B319-7C25C416E699}" srcOrd="5" destOrd="0" presId="urn:microsoft.com/office/officeart/2005/8/layout/vList3#3"/>
    <dgm:cxn modelId="{8EEB14C4-5C61-4BC4-A5ED-77DA39C0E600}" type="presParOf" srcId="{85F81F6E-1A31-4A04-9B85-B226CFCC28A9}" destId="{4154F8EC-CE70-4502-83F7-E53ACE07AC65}" srcOrd="6" destOrd="0" presId="urn:microsoft.com/office/officeart/2005/8/layout/vList3#3"/>
    <dgm:cxn modelId="{7117BB78-14AD-4DC0-97FD-9D51D9B3379C}" type="presParOf" srcId="{4154F8EC-CE70-4502-83F7-E53ACE07AC65}" destId="{A1F791E0-D3A8-4FEC-A2A2-022916C684A7}" srcOrd="0" destOrd="0" presId="urn:microsoft.com/office/officeart/2005/8/layout/vList3#3"/>
    <dgm:cxn modelId="{A6E2E950-BB50-4D9C-8EC5-1F5FE342ACA3}" type="presParOf" srcId="{4154F8EC-CE70-4502-83F7-E53ACE07AC65}" destId="{69A095AE-423A-4ACD-82FB-36844253944A}" srcOrd="1" destOrd="0" presId="urn:microsoft.com/office/officeart/2005/8/layout/vList3#3"/>
    <dgm:cxn modelId="{D7BF71E8-ADFE-4477-BC5E-841D3ADD49D4}" type="presParOf" srcId="{85F81F6E-1A31-4A04-9B85-B226CFCC28A9}" destId="{CA694ABA-DF06-455E-9813-B20F979A0E11}" srcOrd="7" destOrd="0" presId="urn:microsoft.com/office/officeart/2005/8/layout/vList3#3"/>
    <dgm:cxn modelId="{7D18B637-7B1E-405B-812E-CF9B2228D70C}" type="presParOf" srcId="{85F81F6E-1A31-4A04-9B85-B226CFCC28A9}" destId="{66DF5BDF-7729-4A9D-8D87-DA7A31B727F8}" srcOrd="8" destOrd="0" presId="urn:microsoft.com/office/officeart/2005/8/layout/vList3#3"/>
    <dgm:cxn modelId="{3ABA3944-E1C6-4B74-A7B5-6DF8B7F89634}" type="presParOf" srcId="{66DF5BDF-7729-4A9D-8D87-DA7A31B727F8}" destId="{4EAE6214-515D-4F68-800C-F907EE449E5F}" srcOrd="0" destOrd="0" presId="urn:microsoft.com/office/officeart/2005/8/layout/vList3#3"/>
    <dgm:cxn modelId="{4BF21585-70B1-4A55-9ADE-A56651CDC28D}" type="presParOf" srcId="{66DF5BDF-7729-4A9D-8D87-DA7A31B727F8}" destId="{6D769865-E1ED-44EA-81DF-C3357F1D3B03}" srcOrd="1" destOrd="0" presId="urn:microsoft.com/office/officeart/2005/8/layout/vList3#3"/>
    <dgm:cxn modelId="{B69BDECE-8AFD-4BD5-B320-1816A8548A4F}" type="presParOf" srcId="{85F81F6E-1A31-4A04-9B85-B226CFCC28A9}" destId="{C56BF680-186F-45BE-AADE-AA6ABF43DC46}" srcOrd="9" destOrd="0" presId="urn:microsoft.com/office/officeart/2005/8/layout/vList3#3"/>
    <dgm:cxn modelId="{F626427E-3598-4596-A57A-018049794B00}" type="presParOf" srcId="{85F81F6E-1A31-4A04-9B85-B226CFCC28A9}" destId="{88B28034-7D05-48D9-AA1A-87C9D1847528}" srcOrd="10" destOrd="0" presId="urn:microsoft.com/office/officeart/2005/8/layout/vList3#3"/>
    <dgm:cxn modelId="{96750E39-9D83-48DE-878A-667E6FDA7E67}" type="presParOf" srcId="{88B28034-7D05-48D9-AA1A-87C9D1847528}" destId="{6D97DDCD-8C99-4CF7-8DD5-8CB1C5AD9B98}" srcOrd="0" destOrd="0" presId="urn:microsoft.com/office/officeart/2005/8/layout/vList3#3"/>
    <dgm:cxn modelId="{35B44B96-815E-4C03-8D7C-9BC884F8C9BA}" type="presParOf" srcId="{88B28034-7D05-48D9-AA1A-87C9D1847528}" destId="{7CD6AD7A-50F0-48C0-9E00-7F82542D830B}" srcOrd="1" destOrd="0" presId="urn:microsoft.com/office/officeart/2005/8/layout/vList3#3"/>
    <dgm:cxn modelId="{80BF68B8-C2B5-4084-B479-94472C1219F0}" type="presParOf" srcId="{85F81F6E-1A31-4A04-9B85-B226CFCC28A9}" destId="{CFD5B158-CC9B-4B02-8F25-E716A315D58C}" srcOrd="11" destOrd="0" presId="urn:microsoft.com/office/officeart/2005/8/layout/vList3#3"/>
    <dgm:cxn modelId="{D8E9FADB-DA21-40C4-8F13-041680E4C32F}" type="presParOf" srcId="{85F81F6E-1A31-4A04-9B85-B226CFCC28A9}" destId="{5E0405A0-5865-4754-ABAF-87889513E35F}" srcOrd="12" destOrd="0" presId="urn:microsoft.com/office/officeart/2005/8/layout/vList3#3"/>
    <dgm:cxn modelId="{093AED02-E8CB-4A54-A308-D4DD8E2007E4}" type="presParOf" srcId="{5E0405A0-5865-4754-ABAF-87889513E35F}" destId="{B0CD0F86-C8EB-44C8-9200-B990B4874858}" srcOrd="0" destOrd="0" presId="urn:microsoft.com/office/officeart/2005/8/layout/vList3#3"/>
    <dgm:cxn modelId="{920731EB-3497-4F2A-B8C6-35F4477FAF79}" type="presParOf" srcId="{5E0405A0-5865-4754-ABAF-87889513E35F}" destId="{48E3A71B-EB30-4456-A915-31F52D49FB08}" srcOrd="1" destOrd="0" presId="urn:microsoft.com/office/officeart/2005/8/layout/vList3#3"/>
    <dgm:cxn modelId="{E1F9CE3B-4B20-403C-9A44-4133E03FA46E}" type="presParOf" srcId="{85F81F6E-1A31-4A04-9B85-B226CFCC28A9}" destId="{89A9E6B3-A0B3-45EB-9345-727D7F106F55}" srcOrd="13" destOrd="0" presId="urn:microsoft.com/office/officeart/2005/8/layout/vList3#3"/>
    <dgm:cxn modelId="{16EBA289-A3D6-4F7B-9C0F-8680BC2BDF6D}" type="presParOf" srcId="{85F81F6E-1A31-4A04-9B85-B226CFCC28A9}" destId="{6E12FCF9-BA0A-47C6-9B75-983720F4EF47}" srcOrd="14" destOrd="0" presId="urn:microsoft.com/office/officeart/2005/8/layout/vList3#3"/>
    <dgm:cxn modelId="{296003CA-2B98-42C7-9587-922A402B0F9D}" type="presParOf" srcId="{6E12FCF9-BA0A-47C6-9B75-983720F4EF47}" destId="{09CDE4CC-7A43-4825-A843-36730A9037AA}" srcOrd="0" destOrd="0" presId="urn:microsoft.com/office/officeart/2005/8/layout/vList3#3"/>
    <dgm:cxn modelId="{715E458D-05EF-4B96-9391-ADFBA1DB2E6F}" type="presParOf" srcId="{6E12FCF9-BA0A-47C6-9B75-983720F4EF47}" destId="{B08C1040-1FBB-4848-B520-5A996B8B6FF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000662" y="366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422 </a:t>
          </a:r>
          <a:r>
            <a:rPr lang="es-EC" sz="1200" b="0" kern="1200" dirty="0">
              <a:solidFill>
                <a:schemeClr val="tx1"/>
              </a:solidFill>
            </a:rPr>
            <a:t>Pre- registros.</a:t>
          </a:r>
        </a:p>
      </dsp:txBody>
      <dsp:txXfrm rot="10800000">
        <a:off x="1115690" y="3660"/>
        <a:ext cx="3401069" cy="460114"/>
      </dsp:txXfrm>
    </dsp:sp>
    <dsp:sp modelId="{B4142B00-4FC2-4D6E-A8BA-F7FEE0A7F489}">
      <dsp:nvSpPr>
        <dsp:cNvPr id="0" name=""/>
        <dsp:cNvSpPr/>
      </dsp:nvSpPr>
      <dsp:spPr>
        <a:xfrm>
          <a:off x="770604" y="0"/>
          <a:ext cx="460114" cy="460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000662" y="601121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334 </a:t>
          </a:r>
          <a:r>
            <a:rPr lang="es-EC" sz="1200" b="0" kern="1200" dirty="0">
              <a:solidFill>
                <a:schemeClr val="tx1"/>
              </a:solidFill>
            </a:rPr>
            <a:t>Entrevistas preliminares.</a:t>
          </a:r>
        </a:p>
      </dsp:txBody>
      <dsp:txXfrm rot="10800000">
        <a:off x="1115690" y="601121"/>
        <a:ext cx="3401069" cy="460114"/>
      </dsp:txXfrm>
    </dsp:sp>
    <dsp:sp modelId="{4B6E8FD3-9A13-4FEA-8B2F-C5FC0F205B3B}">
      <dsp:nvSpPr>
        <dsp:cNvPr id="0" name=""/>
        <dsp:cNvSpPr/>
      </dsp:nvSpPr>
      <dsp:spPr>
        <a:xfrm>
          <a:off x="770604" y="601121"/>
          <a:ext cx="460114" cy="4601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E9327-7D13-4912-ABE4-A053A54125CC}">
      <dsp:nvSpPr>
        <dsp:cNvPr id="0" name=""/>
        <dsp:cNvSpPr/>
      </dsp:nvSpPr>
      <dsp:spPr>
        <a:xfrm rot="10800000">
          <a:off x="1000662" y="1198583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392</a:t>
          </a:r>
          <a:r>
            <a:rPr lang="es-EC" sz="1200" b="0" kern="1200" dirty="0">
              <a:solidFill>
                <a:schemeClr val="tx1"/>
              </a:solidFill>
            </a:rPr>
            <a:t>  Círculos de capacitación aprobados.</a:t>
          </a:r>
        </a:p>
      </dsp:txBody>
      <dsp:txXfrm rot="10800000">
        <a:off x="1115690" y="1198583"/>
        <a:ext cx="3401069" cy="460114"/>
      </dsp:txXfrm>
    </dsp:sp>
    <dsp:sp modelId="{C8429A92-5152-460E-8D95-5AA7800EA29D}">
      <dsp:nvSpPr>
        <dsp:cNvPr id="0" name=""/>
        <dsp:cNvSpPr/>
      </dsp:nvSpPr>
      <dsp:spPr>
        <a:xfrm>
          <a:off x="770604" y="1198583"/>
          <a:ext cx="460114" cy="4601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95AE-423A-4ACD-82FB-36844253944A}">
      <dsp:nvSpPr>
        <dsp:cNvPr id="0" name=""/>
        <dsp:cNvSpPr/>
      </dsp:nvSpPr>
      <dsp:spPr>
        <a:xfrm rot="10800000">
          <a:off x="1000662" y="1796045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104 </a:t>
          </a:r>
          <a:r>
            <a:rPr lang="es-EC" sz="1200" b="0" kern="1200" dirty="0">
              <a:solidFill>
                <a:schemeClr val="tx1"/>
              </a:solidFill>
            </a:rPr>
            <a:t>Estudios Hogar.</a:t>
          </a:r>
        </a:p>
      </dsp:txBody>
      <dsp:txXfrm rot="10800000">
        <a:off x="1115690" y="1796045"/>
        <a:ext cx="3401069" cy="460114"/>
      </dsp:txXfrm>
    </dsp:sp>
    <dsp:sp modelId="{A1F791E0-D3A8-4FEC-A2A2-022916C684A7}">
      <dsp:nvSpPr>
        <dsp:cNvPr id="0" name=""/>
        <dsp:cNvSpPr/>
      </dsp:nvSpPr>
      <dsp:spPr>
        <a:xfrm>
          <a:off x="770604" y="1796045"/>
          <a:ext cx="460114" cy="46011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000662" y="2393507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116 </a:t>
          </a:r>
          <a:r>
            <a:rPr lang="es-EC" sz="1200" b="0" kern="1200" dirty="0">
              <a:solidFill>
                <a:schemeClr val="tx1"/>
              </a:solidFill>
            </a:rPr>
            <a:t>Solicitudes de Adopción.</a:t>
          </a:r>
        </a:p>
      </dsp:txBody>
      <dsp:txXfrm rot="10800000">
        <a:off x="1115690" y="2393507"/>
        <a:ext cx="3401069" cy="460114"/>
      </dsp:txXfrm>
    </dsp:sp>
    <dsp:sp modelId="{4EAE6214-515D-4F68-800C-F907EE449E5F}">
      <dsp:nvSpPr>
        <dsp:cNvPr id="0" name=""/>
        <dsp:cNvSpPr/>
      </dsp:nvSpPr>
      <dsp:spPr>
        <a:xfrm>
          <a:off x="770604" y="2393507"/>
          <a:ext cx="460114" cy="4601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000662" y="2990969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76 </a:t>
          </a:r>
          <a:r>
            <a:rPr lang="es-EC" sz="1200" b="0" kern="1200" dirty="0">
              <a:solidFill>
                <a:schemeClr val="tx1"/>
              </a:solidFill>
            </a:rPr>
            <a:t>Declaratorias de Idoneidad.</a:t>
          </a:r>
        </a:p>
      </dsp:txBody>
      <dsp:txXfrm rot="10800000">
        <a:off x="1115690" y="2990969"/>
        <a:ext cx="3401069" cy="460114"/>
      </dsp:txXfrm>
    </dsp:sp>
    <dsp:sp modelId="{6D97DDCD-8C99-4CF7-8DD5-8CB1C5AD9B98}">
      <dsp:nvSpPr>
        <dsp:cNvPr id="0" name=""/>
        <dsp:cNvSpPr/>
      </dsp:nvSpPr>
      <dsp:spPr>
        <a:xfrm>
          <a:off x="770604" y="2983731"/>
          <a:ext cx="460114" cy="46011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000662" y="358843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76 </a:t>
          </a:r>
          <a:r>
            <a:rPr lang="es-EC" sz="1200" b="0" kern="1200" dirty="0">
              <a:solidFill>
                <a:schemeClr val="tx1"/>
              </a:solidFill>
            </a:rPr>
            <a:t>Expedientes de familias remitidos al Comité de Asignación Familiar.</a:t>
          </a:r>
        </a:p>
      </dsp:txBody>
      <dsp:txXfrm rot="10800000">
        <a:off x="1115690" y="3588430"/>
        <a:ext cx="3401069" cy="460114"/>
      </dsp:txXfrm>
    </dsp:sp>
    <dsp:sp modelId="{B0CD0F86-C8EB-44C8-9200-B990B4874858}">
      <dsp:nvSpPr>
        <dsp:cNvPr id="0" name=""/>
        <dsp:cNvSpPr/>
      </dsp:nvSpPr>
      <dsp:spPr>
        <a:xfrm>
          <a:off x="770604" y="3588430"/>
          <a:ext cx="460114" cy="46011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000662" y="4185892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19 </a:t>
          </a:r>
          <a:r>
            <a:rPr lang="es-EC" sz="1200" b="0" kern="1200" dirty="0">
              <a:solidFill>
                <a:schemeClr val="tx1"/>
              </a:solidFill>
            </a:rPr>
            <a:t>Remitidos a Terapia</a:t>
          </a:r>
        </a:p>
      </dsp:txBody>
      <dsp:txXfrm rot="10800000">
        <a:off x="1115690" y="4185892"/>
        <a:ext cx="3401069" cy="460114"/>
      </dsp:txXfrm>
    </dsp:sp>
    <dsp:sp modelId="{09CDE4CC-7A43-4825-A843-36730A9037AA}">
      <dsp:nvSpPr>
        <dsp:cNvPr id="0" name=""/>
        <dsp:cNvSpPr/>
      </dsp:nvSpPr>
      <dsp:spPr>
        <a:xfrm>
          <a:off x="770604" y="4185892"/>
          <a:ext cx="460114" cy="460114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BB7F-4063-4F3D-A723-7CC7ED28DBF4}" type="datetimeFigureOut">
              <a:rPr lang="es-EC" smtClean="0"/>
              <a:pPr/>
              <a:t>22/10/2019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B2F-EED2-45B8-8351-D1569E1E585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B2F-EED2-45B8-8351-D1569E1E585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chart" Target="../charts/chart9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chart" Target="../charts/chart8.xml"/><Relationship Id="rId2" Type="http://schemas.openxmlformats.org/officeDocument/2006/relationships/image" Target="../media/image1.png"/><Relationship Id="rId16" Type="http://schemas.openxmlformats.org/officeDocument/2006/relationships/chart" Target="../charts/chart7.xml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chart" Target="../charts/chart10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" y="-24"/>
            <a:ext cx="8609828" cy="20002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396746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+mj-lt"/>
                <a:ea typeface="BatangChe" pitchFamily="49" charset="-127"/>
                <a:cs typeface="Andalus" pitchFamily="18" charset="-78"/>
              </a:rPr>
              <a:t>2019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2"/>
          <a:stretch>
            <a:fillRect/>
          </a:stretch>
        </p:blipFill>
        <p:spPr bwMode="auto">
          <a:xfrm>
            <a:off x="743213" y="1724012"/>
            <a:ext cx="7757877" cy="12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29" y="2890861"/>
            <a:ext cx="772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59606" b="10767"/>
          <a:stretch>
            <a:fillRect/>
          </a:stretch>
        </p:blipFill>
        <p:spPr bwMode="auto">
          <a:xfrm>
            <a:off x="1071538" y="3143248"/>
            <a:ext cx="31337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57752" y="3857628"/>
            <a:ext cx="3437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Septiembre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4786322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79462" y="751131"/>
            <a:ext cx="7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A septiembre 2019, respecto del proceso de los candidatos a adoptantes, se han efectuado las siguientes actividades en las Unidades Técnicas de Adopciones a nivel nacional: 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es-EC" dirty="0">
              <a:latin typeface="Book Antiqua" pitchFamily="18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143817052"/>
              </p:ext>
            </p:extLst>
          </p:nvPr>
        </p:nvGraphicFramePr>
        <p:xfrm>
          <a:off x="-500098" y="1571612"/>
          <a:ext cx="5287364" cy="464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98551"/>
              </p:ext>
            </p:extLst>
          </p:nvPr>
        </p:nvGraphicFramePr>
        <p:xfrm>
          <a:off x="4000495" y="2214554"/>
          <a:ext cx="5143506" cy="2438586"/>
        </p:xfrm>
        <a:graphic>
          <a:graphicData uri="http://schemas.openxmlformats.org/drawingml/2006/table">
            <a:tbl>
              <a:tblPr/>
              <a:tblGrid>
                <a:gridCol w="35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9668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SEPTIEMBRE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ENTREVISTA INICIAL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PAREJAS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SOLICITUD PERSONAS SOLAS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PROCESOS PSICO-</a:t>
                      </a:r>
                    </a:p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LÓGICOS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FAMILIAS IDONEAS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EXPEDIENTES CAF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00992" y="5449922"/>
            <a:ext cx="767065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500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62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fueron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nacionales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12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internacionales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52 </a:t>
            </a:r>
            <a:r>
              <a:rPr lang="es-EC" sz="1400" b="1" dirty="0">
                <a:solidFill>
                  <a:srgbClr val="000000"/>
                </a:solidFill>
                <a:latin typeface="Book Antiqua"/>
              </a:rPr>
              <a:t>Niñas, niños Adolescentes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adoptados del Programa General de Adopciones.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22 </a:t>
            </a:r>
            <a:r>
              <a:rPr lang="es-EC" sz="1400" b="1" dirty="0">
                <a:solidFill>
                  <a:srgbClr val="000000"/>
                </a:solidFill>
                <a:latin typeface="Book Antiqua"/>
              </a:rPr>
              <a:t>Niñas, niños Adolescentes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adoptados del Programa de Atención Prioritaria.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4348" y="92867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A septiembre 2019 se realizaron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74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de acuerdo al siguiente detalle: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869692"/>
              </p:ext>
            </p:extLst>
          </p:nvPr>
        </p:nvGraphicFramePr>
        <p:xfrm>
          <a:off x="0" y="1236448"/>
          <a:ext cx="9143999" cy="4496810"/>
        </p:xfrm>
        <a:graphic>
          <a:graphicData uri="http://schemas.openxmlformats.org/drawingml/2006/table">
            <a:tbl>
              <a:tblPr/>
              <a:tblGrid>
                <a:gridCol w="75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955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9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(N) / </a:t>
                      </a:r>
                      <a:r>
                        <a:rPr lang="es-EC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Inter-nacional</a:t>
                      </a:r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e </a:t>
                      </a:r>
                      <a:r>
                        <a:rPr lang="es-EC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Inter-nacional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78" y="0"/>
            <a:ext cx="4308022" cy="1000854"/>
          </a:xfrm>
          <a:prstGeom prst="rect">
            <a:avLst/>
          </a:prstGeom>
        </p:spPr>
      </p:pic>
      <p:pic>
        <p:nvPicPr>
          <p:cNvPr id="5" name="4 Imagen" descr="TReN De SeGuiMieNTo-01.jpg"/>
          <p:cNvPicPr>
            <a:picLocks noChangeAspect="1"/>
          </p:cNvPicPr>
          <p:nvPr/>
        </p:nvPicPr>
        <p:blipFill>
          <a:blip r:embed="rId3"/>
          <a:srcRect t="70970"/>
          <a:stretch>
            <a:fillRect/>
          </a:stretch>
        </p:blipFill>
        <p:spPr>
          <a:xfrm>
            <a:off x="642910" y="5357826"/>
            <a:ext cx="7607264" cy="150017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85720" y="785794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Hasta septiembre 2019 se realizaron 74 adopciones de las cuales 62 fueron nacionales y 12 internacionales. 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0034" y="1571612"/>
          <a:ext cx="2643207" cy="3643334"/>
        </p:xfrm>
        <a:graphic>
          <a:graphicData uri="http://schemas.openxmlformats.org/drawingml/2006/table">
            <a:tbl>
              <a:tblPr/>
              <a:tblGrid>
                <a:gridCol w="88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68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NIÑAS, NIÑOS Y ADOLESCENTES ADOPTADOS POR ZONA 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47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 SEPTIEMBRE 2019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ZONA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NACIONALES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INTERNACIONALES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Z1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Z2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Z3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Z4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Z5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Z6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Z7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Z8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Z9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3" name="5 Gráfico"/>
          <p:cNvGraphicFramePr/>
          <p:nvPr>
            <p:extLst>
              <p:ext uri="{D42A27DB-BD31-4B8C-83A1-F6EECF244321}">
                <p14:modId xmlns:p14="http://schemas.microsoft.com/office/powerpoint/2010/main" val="1214686569"/>
              </p:ext>
            </p:extLst>
          </p:nvPr>
        </p:nvGraphicFramePr>
        <p:xfrm>
          <a:off x="3563888" y="1057270"/>
          <a:ext cx="5080078" cy="237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7 Gráfico"/>
          <p:cNvGraphicFramePr/>
          <p:nvPr>
            <p:extLst>
              <p:ext uri="{D42A27DB-BD31-4B8C-83A1-F6EECF244321}">
                <p14:modId xmlns:p14="http://schemas.microsoft.com/office/powerpoint/2010/main" val="2507348064"/>
              </p:ext>
            </p:extLst>
          </p:nvPr>
        </p:nvGraphicFramePr>
        <p:xfrm>
          <a:off x="3635326" y="3179423"/>
          <a:ext cx="4937202" cy="243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282471"/>
            <a:ext cx="73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niñas, niños y adolescentes se encuentran en aptitud legal para ser adoptados*:</a:t>
            </a:r>
          </a:p>
        </p:txBody>
      </p:sp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graphicFrame>
        <p:nvGraphicFramePr>
          <p:cNvPr id="6" name="Tabla 11"/>
          <p:cNvGraphicFramePr>
            <a:graphicFrameLocks noGrp="1"/>
          </p:cNvGraphicFramePr>
          <p:nvPr/>
        </p:nvGraphicFramePr>
        <p:xfrm>
          <a:off x="2962403" y="2924945"/>
          <a:ext cx="1040828" cy="3576389"/>
        </p:xfrm>
        <a:graphic>
          <a:graphicData uri="http://schemas.openxmlformats.org/drawingml/2006/table">
            <a:tbl>
              <a:tblPr/>
              <a:tblGrid>
                <a:gridCol w="10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9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NNA con declaratoria de adoptabilidad por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472" y="1928802"/>
            <a:ext cx="1268825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Book Antiqua" pitchFamily="18" charset="0"/>
                <a:cs typeface="Arial" pitchFamily="34" charset="0"/>
              </a:rPr>
              <a:t>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Book Antiqu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2981" y="2603920"/>
            <a:ext cx="1780428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68301" y="4846199"/>
            <a:ext cx="1714512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étnico: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09" b="38954"/>
          <a:stretch/>
        </p:blipFill>
        <p:spPr bwMode="auto">
          <a:xfrm>
            <a:off x="4847105" y="2951277"/>
            <a:ext cx="2643206" cy="6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7500958" y="1643050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11 Rectángulo"/>
          <p:cNvSpPr/>
          <p:nvPr/>
        </p:nvSpPr>
        <p:spPr>
          <a:xfrm>
            <a:off x="7838401" y="4127849"/>
            <a:ext cx="116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NNA con declaratoria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adoptabilidad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7992827" y="3681715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graphicFrame>
        <p:nvGraphicFramePr>
          <p:cNvPr id="14" name="Tabla 7"/>
          <p:cNvGraphicFramePr>
            <a:graphicFrameLocks noGrp="1"/>
          </p:cNvGraphicFramePr>
          <p:nvPr/>
        </p:nvGraphicFramePr>
        <p:xfrm>
          <a:off x="4395544" y="3623075"/>
          <a:ext cx="3208376" cy="10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5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0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4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5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9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 –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Más de 16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8"/>
          <p:cNvGraphicFramePr>
            <a:graphicFrameLocks noGrp="1"/>
          </p:cNvGraphicFramePr>
          <p:nvPr/>
        </p:nvGraphicFramePr>
        <p:xfrm>
          <a:off x="4271967" y="5603913"/>
          <a:ext cx="3331953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Mestizo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Afro-ecuatoriano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Montubio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86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r="50578" b="39268"/>
          <a:stretch/>
        </p:blipFill>
        <p:spPr bwMode="auto">
          <a:xfrm>
            <a:off x="5689105" y="4886629"/>
            <a:ext cx="1165462" cy="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71472" y="3071810"/>
            <a:ext cx="178042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547006" cy="9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99856" cy="7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a 4"/>
          <p:cNvGraphicFramePr>
            <a:graphicFrameLocks noGrp="1"/>
          </p:cNvGraphicFramePr>
          <p:nvPr/>
        </p:nvGraphicFramePr>
        <p:xfrm>
          <a:off x="2994387" y="1719591"/>
          <a:ext cx="2332946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Género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Masculino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Generó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Femenino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571472" y="784806"/>
            <a:ext cx="5070770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niñas, niños y adolescentes con declaratoria de adoptabilidad - 2019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/>
        </p:nvGraphicFramePr>
        <p:xfrm>
          <a:off x="0" y="3455133"/>
          <a:ext cx="2896118" cy="3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71472" y="6650142"/>
            <a:ext cx="671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*Dato actualizado a octubre de 2018, en virtud de la transferencia de competencias de información y seguimiento a la DSPE.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0755" y="2437351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49%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50959" y="2448865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51%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89797" y="476293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42242" y="4786573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30%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576062" y="4776140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12474" y="6427887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78%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21710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12%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238677" y="646059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12422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5897" y="764704"/>
            <a:ext cx="6840760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Por pertenencia a un grupo de hermanos: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6211" y="3086581"/>
            <a:ext cx="53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Book Antiqua" pitchFamily="18" charset="0"/>
              </a:rPr>
              <a:t>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4477"/>
            <a:ext cx="2266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errar llave"/>
          <p:cNvSpPr/>
          <p:nvPr/>
        </p:nvSpPr>
        <p:spPr>
          <a:xfrm>
            <a:off x="6522209" y="889723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904621" y="4194577"/>
            <a:ext cx="198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NNA con declaratoria de adoptabilidad concedida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9711" y="2184540"/>
          <a:ext cx="3497691" cy="89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80"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Grupo de  Hermanos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Solos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Se desconoce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9" y="4623471"/>
          <a:ext cx="5872870" cy="1310640"/>
        </p:xfrm>
        <a:graphic>
          <a:graphicData uri="http://schemas.openxmlformats.org/drawingml/2006/table">
            <a:tbl>
              <a:tblPr firstRow="1" bandRow="1"/>
              <a:tblGrid>
                <a:gridCol w="70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Alguna Discapacidad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Enfermedad que Requiere Cuidado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Requiere Valoración o está en Exámenes para Determinar Salud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146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3" y="3778494"/>
            <a:ext cx="632793" cy="8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341"/>
            <a:ext cx="1482969" cy="8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" y="3583727"/>
            <a:ext cx="646094" cy="9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098">
            <a:off x="4813648" y="3772028"/>
            <a:ext cx="520085" cy="5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2" y="1287745"/>
            <a:ext cx="852248" cy="85224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991112" y="2763046"/>
            <a:ext cx="155042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72667" y="3079664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59%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01455" y="3089670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34%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57815" y="3074686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7%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40589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65%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65762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22%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768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370227" y="6025723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80453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928670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67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 (CAF) a septiembre de 2019, de las cuales : 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6072198" y="2643181"/>
            <a:ext cx="43204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43174" y="2643182"/>
            <a:ext cx="43204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14 Imagen" descr="mujer-01.png"/>
          <p:cNvPicPr>
            <a:picLocks noChangeAspect="1"/>
          </p:cNvPicPr>
          <p:nvPr/>
        </p:nvPicPr>
        <p:blipFill>
          <a:blip r:embed="rId3" cstate="print"/>
          <a:srcRect l="39844" t="12427" r="40625" b="10216"/>
          <a:stretch>
            <a:fillRect/>
          </a:stretch>
        </p:blipFill>
        <p:spPr>
          <a:xfrm>
            <a:off x="6715140" y="1571612"/>
            <a:ext cx="637839" cy="1785950"/>
          </a:xfrm>
          <a:prstGeom prst="rect">
            <a:avLst/>
          </a:prstGeom>
        </p:spPr>
      </p:pic>
      <p:pic>
        <p:nvPicPr>
          <p:cNvPr id="19" name="18 Imagen" descr="Hombre pareja 1-01.png"/>
          <p:cNvPicPr>
            <a:picLocks noChangeAspect="1"/>
          </p:cNvPicPr>
          <p:nvPr/>
        </p:nvPicPr>
        <p:blipFill>
          <a:blip r:embed="rId4" cstate="print"/>
          <a:srcRect l="35937" t="9111" r="37500" b="9111"/>
          <a:stretch>
            <a:fillRect/>
          </a:stretch>
        </p:blipFill>
        <p:spPr>
          <a:xfrm>
            <a:off x="7358082" y="1500174"/>
            <a:ext cx="857256" cy="18657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714488"/>
            <a:ext cx="10191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11 Gráfico"/>
          <p:cNvGraphicFramePr/>
          <p:nvPr>
            <p:extLst>
              <p:ext uri="{D42A27DB-BD31-4B8C-83A1-F6EECF244321}">
                <p14:modId xmlns:p14="http://schemas.microsoft.com/office/powerpoint/2010/main" val="819202261"/>
              </p:ext>
            </p:extLst>
          </p:nvPr>
        </p:nvGraphicFramePr>
        <p:xfrm>
          <a:off x="2859198" y="1409133"/>
          <a:ext cx="3573018" cy="220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7 Gráfico"/>
          <p:cNvGraphicFramePr>
            <a:graphicFrameLocks/>
          </p:cNvGraphicFramePr>
          <p:nvPr/>
        </p:nvGraphicFramePr>
        <p:xfrm>
          <a:off x="142844" y="3714752"/>
          <a:ext cx="4714908" cy="272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761932"/>
              </p:ext>
            </p:extLst>
          </p:nvPr>
        </p:nvGraphicFramePr>
        <p:xfrm>
          <a:off x="4572000" y="3429000"/>
          <a:ext cx="4175131" cy="323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-14290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714298" y="2318597"/>
            <a:ext cx="1156767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Familiar, a septiembre 2019.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631549" y="928670"/>
            <a:ext cx="348038" cy="42148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errar llave"/>
          <p:cNvSpPr/>
          <p:nvPr/>
        </p:nvSpPr>
        <p:spPr>
          <a:xfrm rot="10800000">
            <a:off x="5646714" y="928670"/>
            <a:ext cx="348038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04" y="5393166"/>
            <a:ext cx="642942" cy="4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5260856" y="1729106"/>
            <a:ext cx="45719" cy="47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685" y="1001308"/>
            <a:ext cx="901953" cy="7305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919819" y="1072746"/>
            <a:ext cx="6234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67</a:t>
            </a: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00" y="1099595"/>
            <a:ext cx="919477" cy="7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04" y="3733971"/>
            <a:ext cx="504906" cy="4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Niño1 letraA-01.png"/>
          <p:cNvPicPr>
            <a:picLocks noChangeAspect="1"/>
          </p:cNvPicPr>
          <p:nvPr/>
        </p:nvPicPr>
        <p:blipFill>
          <a:blip r:embed="rId7" cstate="print"/>
          <a:srcRect l="29372" t="27083" r="29371" b="44792"/>
          <a:stretch>
            <a:fillRect/>
          </a:stretch>
        </p:blipFill>
        <p:spPr>
          <a:xfrm>
            <a:off x="8126591" y="3674191"/>
            <a:ext cx="666755" cy="642942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5" y="1697268"/>
            <a:ext cx="337647" cy="49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78" y="1409288"/>
            <a:ext cx="428628" cy="84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87" y="1409288"/>
            <a:ext cx="633568" cy="100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51" y="1402912"/>
            <a:ext cx="604828" cy="108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20" y="1399437"/>
            <a:ext cx="901884" cy="12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40" y="3995662"/>
            <a:ext cx="655396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8" y="3161861"/>
            <a:ext cx="713644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79" y="5440189"/>
            <a:ext cx="587990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Tabla 5">
            <a:extLst>
              <a:ext uri="{FF2B5EF4-FFF2-40B4-BE49-F238E27FC236}">
                <a16:creationId xmlns:a16="http://schemas.microsoft.com/office/drawing/2014/main" id="{07E4FF6D-E0C4-4275-9968-4B26E9754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90168"/>
              </p:ext>
            </p:extLst>
          </p:nvPr>
        </p:nvGraphicFramePr>
        <p:xfrm>
          <a:off x="0" y="5214950"/>
          <a:ext cx="5004040" cy="1519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36">
                  <a:extLst>
                    <a:ext uri="{9D8B030D-6E8A-4147-A177-3AD203B41FA5}">
                      <a16:colId xmlns:a16="http://schemas.microsoft.com/office/drawing/2014/main" val="2994010917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val="1220093143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4227532040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818731922"/>
                    </a:ext>
                  </a:extLst>
                </a:gridCol>
              </a:tblGrid>
              <a:tr h="138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Aprobado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Validado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62943"/>
                  </a:ext>
                </a:extLst>
              </a:tr>
              <a:tr h="916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Ma. Belén Cevallos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Analista Nacional de  Adopciones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Andrea Lascano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Especialista Nacional</a:t>
                      </a:r>
                      <a:r>
                        <a:rPr lang="es-EC" sz="11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Adopciones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Indira </a:t>
                      </a:r>
                      <a:r>
                        <a:rPr lang="es-EC" sz="1100" dirty="0" err="1">
                          <a:effectLst/>
                        </a:rPr>
                        <a:t>Urgilés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Directora Nacional de Adopciones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Juan Carlos </a:t>
                      </a:r>
                      <a:r>
                        <a:rPr lang="es-EC" sz="1100" dirty="0" err="1">
                          <a:effectLst/>
                        </a:rPr>
                        <a:t>Coellar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Subsecretario de Protección Especial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271799"/>
                  </a:ext>
                </a:extLst>
              </a:tr>
            </a:tbl>
          </a:graphicData>
        </a:graphic>
      </p:graphicFrame>
      <p:graphicFrame>
        <p:nvGraphicFramePr>
          <p:cNvPr id="3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15620"/>
              </p:ext>
            </p:extLst>
          </p:nvPr>
        </p:nvGraphicFramePr>
        <p:xfrm>
          <a:off x="220288" y="628074"/>
          <a:ext cx="4856399" cy="288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529719"/>
              </p:ext>
            </p:extLst>
          </p:nvPr>
        </p:nvGraphicFramePr>
        <p:xfrm>
          <a:off x="-178875" y="2970717"/>
          <a:ext cx="4617357" cy="248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496287"/>
              </p:ext>
            </p:extLst>
          </p:nvPr>
        </p:nvGraphicFramePr>
        <p:xfrm>
          <a:off x="5689782" y="755660"/>
          <a:ext cx="3724902" cy="288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146311"/>
              </p:ext>
            </p:extLst>
          </p:nvPr>
        </p:nvGraphicFramePr>
        <p:xfrm>
          <a:off x="5933442" y="5026748"/>
          <a:ext cx="3176271" cy="192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4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887174"/>
              </p:ext>
            </p:extLst>
          </p:nvPr>
        </p:nvGraphicFramePr>
        <p:xfrm>
          <a:off x="6188413" y="3289120"/>
          <a:ext cx="2510547" cy="187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8878</TotalTime>
  <Words>955</Words>
  <Application>Microsoft Office PowerPoint</Application>
  <PresentationFormat>Presentación en pantalla (4:3)</PresentationFormat>
  <Paragraphs>549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cesar.carranza</dc:creator>
  <cp:lastModifiedBy>Indira Nicole Urgiles Encalada</cp:lastModifiedBy>
  <cp:revision>268</cp:revision>
  <dcterms:created xsi:type="dcterms:W3CDTF">2018-11-06T22:16:35Z</dcterms:created>
  <dcterms:modified xsi:type="dcterms:W3CDTF">2019-10-22T14:53:10Z</dcterms:modified>
</cp:coreProperties>
</file>