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68" r:id="rId6"/>
    <p:sldId id="270" r:id="rId7"/>
    <p:sldId id="269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kHkzxUuSPwoey7Oo32RrXMjzA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ABRIL%20-23\Consolidado%20de%20Declaratorias%20de%20adoptabilidad%20abril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NNA\Ficha%20cuantitativa%20del%20proceso%20de%20adopcion%20NNA-%20ABRIL%20-%2020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NNA\Ficha%20cuantitativa%20del%20proceso%20de%20adopcion%20NNA-%20ABRIL%20-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ABRIL%20-23\NNA\Ficha%20cuantitativa%20del%20proceso%20de%20adopcion%20NNA-%20ABRIL%20-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NNA\Ficha%20cuantitativa%20del%20proceso%20de%20adopcion%20NNA-%20ABRIL%20-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ABRIL%20-23\Consolidado%20de%20Declaratorias%20de%20adoptabilidad%20abril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ABRIL%20-23\CAF\CAF%20SOLICITANTES-%20ABRIL-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Referencia al grupo de hermanos/as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Consolidado!$I$307:$I$311</c:f>
              <c:strCache>
                <c:ptCount val="5"/>
                <c:pt idx="0">
                  <c:v>2 hermanos/as</c:v>
                </c:pt>
                <c:pt idx="1">
                  <c:v>3 hermanos/as</c:v>
                </c:pt>
                <c:pt idx="2">
                  <c:v>4 hermanos/as</c:v>
                </c:pt>
                <c:pt idx="3">
                  <c:v>5 hermanos/as o más</c:v>
                </c:pt>
                <c:pt idx="4">
                  <c:v>6 hermanos/as o más</c:v>
                </c:pt>
              </c:strCache>
            </c:strRef>
          </c:cat>
          <c:val>
            <c:numRef>
              <c:f>Consolidado!$J$307:$J$311</c:f>
              <c:numCache>
                <c:formatCode>General</c:formatCode>
                <c:ptCount val="5"/>
                <c:pt idx="0">
                  <c:v>72</c:v>
                </c:pt>
                <c:pt idx="1">
                  <c:v>33</c:v>
                </c:pt>
                <c:pt idx="2">
                  <c:v>24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9-47ED-827E-7BF1BD94A9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9340196255493"/>
          <c:w val="1"/>
          <c:h val="8.8774908193365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género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039216972878391"/>
          <c:y val="0.24191667727446309"/>
          <c:w val="0.45402799650043751"/>
          <c:h val="0.75496572166354503"/>
        </c:manualLayout>
      </c:layout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(2)'!$C$53:$D$53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'Información desglosada (2)'!$C$54:$D$54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D-49DE-ABCD-CC2ECB0D68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Por grupo</a:t>
            </a:r>
            <a:r>
              <a:rPr lang="es-EC" baseline="0"/>
              <a:t> de hermanos/as</a:t>
            </a:r>
            <a:endParaRPr lang="es-EC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C4-427D-A440-82F90EA5F396}"/>
              </c:ext>
            </c:extLst>
          </c:dPt>
          <c:dLbls>
            <c:dLbl>
              <c:idx val="0"/>
              <c:layout>
                <c:manualLayout>
                  <c:x val="3.709432991485824E-2"/>
                  <c:y val="-4.191919958754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534099934506271E-2"/>
                  <c:y val="-4.191919958754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desglosada (2)'!$C$49:$D$49</c:f>
              <c:strCache>
                <c:ptCount val="2"/>
                <c:pt idx="0">
                  <c:v>Grupo de  hermanos/as</c:v>
                </c:pt>
                <c:pt idx="1">
                  <c:v>Solos</c:v>
                </c:pt>
              </c:strCache>
            </c:strRef>
          </c:cat>
          <c:val>
            <c:numRef>
              <c:f>'Información desglosada (2)'!$C$50:$D$50</c:f>
              <c:numCache>
                <c:formatCode>General</c:formatCode>
                <c:ptCount val="2"/>
                <c:pt idx="0">
                  <c:v>3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4-427D-A440-82F90EA5F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762992"/>
        <c:axId val="119764168"/>
        <c:axId val="0"/>
      </c:bar3DChart>
      <c:catAx>
        <c:axId val="11976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9764168"/>
        <c:crosses val="autoZero"/>
        <c:auto val="1"/>
        <c:lblAlgn val="ctr"/>
        <c:lblOffset val="100"/>
        <c:noMultiLvlLbl val="0"/>
      </c:catAx>
      <c:valAx>
        <c:axId val="119764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7629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Respecto a etnia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'Información desglosada (2)'!$C$63</c:f>
              <c:strCache>
                <c:ptCount val="1"/>
                <c:pt idx="0">
                  <c:v>Mestizo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448170777773937E-2"/>
                  <c:y val="-6.3197377499099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(2)'!$C$64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1-493B-8ACB-3BCF6ACF486B}"/>
            </c:ext>
          </c:extLst>
        </c:ser>
        <c:ser>
          <c:idx val="1"/>
          <c:order val="1"/>
          <c:tx>
            <c:strRef>
              <c:f>'Información desglosada (2)'!$D$63</c:f>
              <c:strCache>
                <c:ptCount val="1"/>
                <c:pt idx="0">
                  <c:v>Afro-ecuatoriano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672256166660932E-2"/>
                  <c:y val="-5.9479884705034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(2)'!$D$64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1-493B-8ACB-3BCF6ACF486B}"/>
            </c:ext>
          </c:extLst>
        </c:ser>
        <c:ser>
          <c:idx val="2"/>
          <c:order val="2"/>
          <c:tx>
            <c:strRef>
              <c:f>'Información desglosada (2)'!$E$63</c:f>
              <c:strCache>
                <c:ptCount val="1"/>
                <c:pt idx="0">
                  <c:v>Indígena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930894370365318E-2"/>
                  <c:y val="-5.2044899116905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(2)'!$E$64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1-493B-8ACB-3BCF6ACF486B}"/>
            </c:ext>
          </c:extLst>
        </c:ser>
        <c:ser>
          <c:idx val="3"/>
          <c:order val="3"/>
          <c:tx>
            <c:strRef>
              <c:f>'Información desglosada (2)'!$F$63</c:f>
              <c:strCache>
                <c:ptCount val="1"/>
                <c:pt idx="0">
                  <c:v>Mulata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189532574069551E-2"/>
                  <c:y val="-6.319737749909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(2)'!$F$64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1-493B-8ACB-3BCF6ACF4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9763384"/>
        <c:axId val="119757896"/>
        <c:axId val="0"/>
      </c:bar3DChart>
      <c:catAx>
        <c:axId val="119763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9757896"/>
        <c:crosses val="autoZero"/>
        <c:auto val="1"/>
        <c:lblAlgn val="ctr"/>
        <c:lblOffset val="100"/>
        <c:noMultiLvlLbl val="0"/>
      </c:catAx>
      <c:valAx>
        <c:axId val="119757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76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salud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(2)'!$C$58:$F$58</c:f>
              <c:strCache>
                <c:ptCount val="4"/>
                <c:pt idx="0">
                  <c:v>Sin preexistencias</c:v>
                </c:pt>
                <c:pt idx="1">
                  <c:v>Enfermeda leve</c:v>
                </c:pt>
                <c:pt idx="2">
                  <c:v>Enfermedad Moderada</c:v>
                </c:pt>
                <c:pt idx="3">
                  <c:v>Enfermedad Grave</c:v>
                </c:pt>
              </c:strCache>
            </c:strRef>
          </c:cat>
          <c:val>
            <c:numRef>
              <c:f>'Información desglosada (2)'!$C$60:$F$60</c:f>
              <c:numCache>
                <c:formatCode>General</c:formatCode>
                <c:ptCount val="4"/>
                <c:pt idx="0">
                  <c:v>24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A-4A1F-9100-1308C93AF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Niñas, niños y adolescentes con declaratoria de adoptabilidad por zona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8958541479747654"/>
          <c:y val="0.13313729710502994"/>
          <c:w val="0.64554139766838281"/>
          <c:h val="0.7375190099564172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Consolidado!$D$275:$D$283</c:f>
              <c:strCache>
                <c:ptCount val="9"/>
                <c:pt idx="0">
                  <c:v>zona 1</c:v>
                </c:pt>
                <c:pt idx="1">
                  <c:v>zona 2</c:v>
                </c:pt>
                <c:pt idx="2">
                  <c:v>zona 3</c:v>
                </c:pt>
                <c:pt idx="3">
                  <c:v>zona 4</c:v>
                </c:pt>
                <c:pt idx="4">
                  <c:v>zona 5</c:v>
                </c:pt>
                <c:pt idx="5">
                  <c:v>zona 6</c:v>
                </c:pt>
                <c:pt idx="6">
                  <c:v>zona 7</c:v>
                </c:pt>
                <c:pt idx="7">
                  <c:v>zona 8</c:v>
                </c:pt>
                <c:pt idx="8">
                  <c:v>DMQ</c:v>
                </c:pt>
              </c:strCache>
            </c:strRef>
          </c:cat>
          <c:val>
            <c:numRef>
              <c:f>Consolidado!$E$275:$E$283</c:f>
              <c:numCache>
                <c:formatCode>General</c:formatCode>
                <c:ptCount val="9"/>
                <c:pt idx="0">
                  <c:v>51</c:v>
                </c:pt>
                <c:pt idx="1">
                  <c:v>30</c:v>
                </c:pt>
                <c:pt idx="2">
                  <c:v>23</c:v>
                </c:pt>
                <c:pt idx="3">
                  <c:v>8</c:v>
                </c:pt>
                <c:pt idx="4">
                  <c:v>13</c:v>
                </c:pt>
                <c:pt idx="5">
                  <c:v>32</c:v>
                </c:pt>
                <c:pt idx="6">
                  <c:v>8</c:v>
                </c:pt>
                <c:pt idx="7">
                  <c:v>15</c:v>
                </c:pt>
                <c:pt idx="8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C-4DCF-BA29-56C5265CA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465731906474928E-2"/>
          <c:y val="0.93221087435189309"/>
          <c:w val="0.89999985848402431"/>
          <c:h val="4.6628530546789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Caracterización solicitantes en espera en el CAF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613248925279688"/>
          <c:y val="0.25971265440161212"/>
          <c:w val="0.62160950811381133"/>
          <c:h val="0.67873303167420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CONSOLIDADO!$B$188</c:f>
              <c:strCache>
                <c:ptCount val="1"/>
                <c:pt idx="0">
                  <c:v>PERSONAS SOLAS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CONSOLIDADO!$B$189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CONSOLIDADO!$C$188</c:f>
              <c:strCache>
                <c:ptCount val="1"/>
                <c:pt idx="0">
                  <c:v> PAREJAS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CONSOLIDADO!$C$189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0511600"/>
        <c:axId val="120651872"/>
      </c:barChart>
      <c:catAx>
        <c:axId val="120511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20651872"/>
        <c:crosses val="autoZero"/>
        <c:auto val="1"/>
        <c:lblAlgn val="ctr"/>
        <c:lblOffset val="100"/>
        <c:noMultiLvlLbl val="0"/>
      </c:catAx>
      <c:valAx>
        <c:axId val="12065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51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6059530135165427E-2"/>
          <c:y val="0.14654120335925669"/>
          <c:w val="0.92857424071991002"/>
          <c:h val="0.10426540284360189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mbria"/>
                <a:ea typeface="Cambria"/>
                <a:cs typeface="Cambria"/>
              </a:defRPr>
            </a:pPr>
            <a:r>
              <a:rPr lang="es-EC"/>
              <a:t>Caracterización de solicitantes en espera CAF por edad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081220352043152"/>
          <c:y val="0.19570432550556732"/>
          <c:w val="0.80226210016689881"/>
          <c:h val="0.6101705014739496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60450586039889E-2"/>
                  <c:y val="-0.10852730843322712"/>
                </c:manualLayout>
              </c:layout>
              <c:spPr>
                <a:solidFill>
                  <a:schemeClr val="tx1"/>
                </a:solidFill>
                <a:ln w="254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5427421693548E-3"/>
                  <c:y val="-0.15503901204746801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71371084677248E-2"/>
                  <c:y val="-0.24806241927594774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62822650806267E-2"/>
                  <c:y val="-0.31007802409493507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479919518548158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83419373548359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CONSOLIDADO!$B$204:$G$204</c:f>
              <c:strCache>
                <c:ptCount val="6"/>
                <c:pt idx="0">
                  <c:v>25-30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51+</c:v>
                </c:pt>
              </c:strCache>
            </c:strRef>
          </c:cat>
          <c:val>
            <c:numRef>
              <c:f>CONSOLIDADO!$B$205:$G$205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27</c:v>
                </c:pt>
                <c:pt idx="3">
                  <c:v>32</c:v>
                </c:pt>
                <c:pt idx="4">
                  <c:v>21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20659272"/>
        <c:axId val="120727600"/>
        <c:axId val="0"/>
      </c:bar3DChart>
      <c:catAx>
        <c:axId val="1206592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20727600"/>
        <c:crosses val="autoZero"/>
        <c:auto val="1"/>
        <c:lblAlgn val="ctr"/>
        <c:lblOffset val="100"/>
        <c:noMultiLvlLbl val="0"/>
      </c:catAx>
      <c:valAx>
        <c:axId val="12072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659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edad</a:t>
            </a:r>
          </a:p>
        </c:rich>
      </c:tx>
      <c:layout>
        <c:manualLayout>
          <c:xMode val="edge"/>
          <c:yMode val="edge"/>
          <c:x val="0.34108813400378341"/>
          <c:y val="7.5571924477182292E-2"/>
        </c:manualLayout>
      </c:layout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2066883247987"/>
          <c:y val="0.27284946236559138"/>
          <c:w val="0.72663551401869164"/>
          <c:h val="0.41532258064516131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5022342784818043E-2"/>
                  <c:y val="-2.34152831368661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17874227854216E-2"/>
                  <c:y val="-9.36611325474679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8459277221561E-2"/>
                  <c:y val="2.914634447740705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318059554600332E-2"/>
                  <c:y val="-2.6329716743552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CONSOLIDADO!$B$159:$E$159</c:f>
              <c:strCache>
                <c:ptCount val="4"/>
                <c:pt idx="0">
                  <c:v>0 A 4 AÑOS</c:v>
                </c:pt>
                <c:pt idx="1">
                  <c:v>5 A 9 AÑOS</c:v>
                </c:pt>
                <c:pt idx="2">
                  <c:v>10 A 15 AÑOS</c:v>
                </c:pt>
                <c:pt idx="3">
                  <c:v>16 AÑOS EN ADELANTE</c:v>
                </c:pt>
              </c:strCache>
            </c:strRef>
          </c:cat>
          <c:val>
            <c:numRef>
              <c:f>CONSOLIDADO!$B$160:$E$160</c:f>
              <c:numCache>
                <c:formatCode>General</c:formatCode>
                <c:ptCount val="4"/>
                <c:pt idx="0">
                  <c:v>54</c:v>
                </c:pt>
                <c:pt idx="1">
                  <c:v>56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861040"/>
        <c:axId val="120861424"/>
        <c:axId val="120870008"/>
      </c:bar3DChart>
      <c:catAx>
        <c:axId val="12086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20861424"/>
        <c:crosses val="autoZero"/>
        <c:auto val="1"/>
        <c:lblAlgn val="ctr"/>
        <c:lblOffset val="100"/>
        <c:noMultiLvlLbl val="0"/>
      </c:catAx>
      <c:valAx>
        <c:axId val="12086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861040"/>
        <c:crosses val="autoZero"/>
        <c:crossBetween val="between"/>
      </c:valAx>
      <c:serAx>
        <c:axId val="120870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086142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género</a:t>
            </a:r>
          </a:p>
        </c:rich>
      </c:tx>
      <c:layout>
        <c:manualLayout>
          <c:xMode val="edge"/>
          <c:yMode val="edge"/>
          <c:x val="0.38156032009386487"/>
          <c:y val="1.963068225939213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011627906976744"/>
          <c:y val="0.18779428822938779"/>
          <c:w val="0.61337209302325579"/>
          <c:h val="0.73709258130034705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7074117190531625E-2"/>
                  <c:y val="-1.073843020265056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730694606131161E-2"/>
                  <c:y val="-1.0738430202650569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96468762126503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CONSOLIDADO!$P$135:$R$135</c:f>
              <c:strCache>
                <c:ptCount val="3"/>
                <c:pt idx="0">
                  <c:v>Masculino</c:v>
                </c:pt>
                <c:pt idx="1">
                  <c:v>Femenino</c:v>
                </c:pt>
                <c:pt idx="2">
                  <c:v>Cualquier de los dos</c:v>
                </c:pt>
              </c:strCache>
            </c:strRef>
          </c:cat>
          <c:val>
            <c:numRef>
              <c:f>CONSOLIDADO!$P$136:$R$136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759072"/>
        <c:axId val="119762208"/>
      </c:barChart>
      <c:catAx>
        <c:axId val="1197590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19762208"/>
        <c:crosses val="autoZero"/>
        <c:auto val="1"/>
        <c:lblAlgn val="ctr"/>
        <c:lblOffset val="100"/>
        <c:noMultiLvlLbl val="0"/>
      </c:catAx>
      <c:valAx>
        <c:axId val="11976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75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 salud</a:t>
            </a:r>
          </a:p>
        </c:rich>
      </c:tx>
      <c:overlay val="0"/>
    </c:title>
    <c:autoTitleDeleted val="0"/>
    <c:view3D>
      <c:rotX val="15"/>
      <c:hPercent val="174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7026610573601315E-2"/>
          <c:w val="0.65291701486939147"/>
          <c:h val="0.8273177871022506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CONSOLIDADO!$B$177:$E$178</c:f>
              <c:strCache>
                <c:ptCount val="4"/>
                <c:pt idx="0">
                  <c:v>Sin preexistencias</c:v>
                </c:pt>
                <c:pt idx="1">
                  <c:v>Leve</c:v>
                </c:pt>
                <c:pt idx="2">
                  <c:v>Moderado</c:v>
                </c:pt>
                <c:pt idx="3">
                  <c:v>Grave</c:v>
                </c:pt>
              </c:strCache>
            </c:strRef>
          </c:cat>
          <c:val>
            <c:numRef>
              <c:f>CONSOLIDADO!$B$179:$E$179</c:f>
              <c:numCache>
                <c:formatCode>General</c:formatCode>
                <c:ptCount val="4"/>
                <c:pt idx="0">
                  <c:v>89</c:v>
                </c:pt>
                <c:pt idx="1">
                  <c:v>25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8461430753645"/>
          <c:y val="0.398552246186618"/>
          <c:w val="0.30610224351318649"/>
          <c:h val="0.31159534406025335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etnia</a:t>
            </a:r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2506738544473"/>
          <c:y val="0.20725441035462464"/>
          <c:w val="0.78167115902964956"/>
          <c:h val="0.4404156220035773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E61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C12138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CONSOLIDADO!$B$147:$G$147</c:f>
              <c:strCache>
                <c:ptCount val="6"/>
                <c:pt idx="0">
                  <c:v>Mestizo</c:v>
                </c:pt>
                <c:pt idx="1">
                  <c:v>Indigena</c:v>
                </c:pt>
                <c:pt idx="2">
                  <c:v>Afroecuatoriano</c:v>
                </c:pt>
                <c:pt idx="3">
                  <c:v>Montubia</c:v>
                </c:pt>
                <c:pt idx="4">
                  <c:v>Blanca</c:v>
                </c:pt>
                <c:pt idx="5">
                  <c:v>Abierta</c:v>
                </c:pt>
              </c:strCache>
            </c:strRef>
          </c:cat>
          <c:val>
            <c:numRef>
              <c:f>CONSOLIDADO!$B$148:$G$148</c:f>
              <c:numCache>
                <c:formatCode>General</c:formatCode>
                <c:ptCount val="6"/>
                <c:pt idx="0">
                  <c:v>20</c:v>
                </c:pt>
                <c:pt idx="1">
                  <c:v>8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759856"/>
        <c:axId val="119761032"/>
        <c:axId val="120951672"/>
      </c:bar3DChart>
      <c:catAx>
        <c:axId val="11975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19761032"/>
        <c:crosses val="autoZero"/>
        <c:auto val="1"/>
        <c:lblAlgn val="ctr"/>
        <c:lblOffset val="100"/>
        <c:noMultiLvlLbl val="0"/>
      </c:catAx>
      <c:valAx>
        <c:axId val="119761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759856"/>
        <c:crosses val="autoZero"/>
        <c:crossBetween val="between"/>
      </c:valAx>
      <c:serAx>
        <c:axId val="120951672"/>
        <c:scaling>
          <c:orientation val="minMax"/>
        </c:scaling>
        <c:delete val="1"/>
        <c:axPos val="b"/>
        <c:majorTickMark val="out"/>
        <c:minorTickMark val="none"/>
        <c:tickLblPos val="nextTo"/>
        <c:crossAx val="11976103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Por grupo de hermanos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99FF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CONSOLIDADO!$B$133:$C$133</c:f>
              <c:strCache>
                <c:ptCount val="2"/>
                <c:pt idx="0">
                  <c:v>Solo</c:v>
                </c:pt>
                <c:pt idx="1">
                  <c:v>Hermanos /as</c:v>
                </c:pt>
              </c:strCache>
            </c:strRef>
          </c:cat>
          <c:val>
            <c:numRef>
              <c:f>CONSOLIDADO!$B$134:$C$134</c:f>
              <c:numCache>
                <c:formatCode>General</c:formatCode>
                <c:ptCount val="2"/>
                <c:pt idx="0">
                  <c:v>98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11819821404997"/>
          <c:y val="0.4782616195638435"/>
          <c:w val="0.2541902373935101"/>
          <c:h val="0.166008342441614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26 Registro </a:t>
          </a:r>
          <a:r>
            <a:rPr lang="es-EC" sz="1100" b="0" dirty="0">
              <a:solidFill>
                <a:schemeClr val="tx1"/>
              </a:solidFill>
            </a:rPr>
            <a:t>de personas solicitantes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F44A28B-B3A0-47B1-8C9A-39EF6B57E3F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24 Entrevistas iniciales</a:t>
          </a:r>
          <a:endParaRPr lang="es-EC" sz="1100" b="0" dirty="0">
            <a:solidFill>
              <a:schemeClr val="tx1"/>
            </a:solidFill>
          </a:endParaRP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D0254C5-B6D7-4BFB-B0E5-2419853611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14 Solicitudes </a:t>
          </a:r>
          <a:r>
            <a:rPr lang="es-EC" sz="1100" b="0" dirty="0">
              <a:solidFill>
                <a:schemeClr val="tx1"/>
              </a:solidFill>
            </a:rPr>
            <a:t>de Adopción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BD5731A-BDE1-46C9-A172-42352B0EFE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11 Declaratorias </a:t>
          </a:r>
          <a:r>
            <a:rPr lang="es-EC" sz="1100" b="0" dirty="0">
              <a:solidFill>
                <a:schemeClr val="tx1"/>
              </a:solidFill>
            </a:rPr>
            <a:t>de Idoneidad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71C21479-9DCA-4C3F-8726-100481320F6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13 Expedientes </a:t>
          </a:r>
          <a:r>
            <a:rPr lang="es-EC" sz="1100" b="0" dirty="0">
              <a:solidFill>
                <a:schemeClr val="tx1"/>
              </a:solidFill>
            </a:rPr>
            <a:t>de familias remitidos al Comité de Asignación Familiar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CD8F46F-3E44-4B6D-A8B4-71960EF6C31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34 Formación Continua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6F2FD75A-69B6-41FF-95C3-F80518C1D56E}" type="parTrans" cxnId="{70E6744C-1E7B-4767-A588-7955052B389D}">
      <dgm:prSet/>
      <dgm:spPr/>
      <dgm:t>
        <a:bodyPr/>
        <a:lstStyle/>
        <a:p>
          <a:endParaRPr lang="es-EC"/>
        </a:p>
      </dgm:t>
    </dgm:pt>
    <dgm:pt modelId="{C7556163-2442-48E7-B976-86E88F150ABF}" type="sibTrans" cxnId="{70E6744C-1E7B-4767-A588-7955052B389D}">
      <dgm:prSet/>
      <dgm:spPr/>
      <dgm:t>
        <a:bodyPr/>
        <a:lstStyle/>
        <a:p>
          <a:endParaRPr lang="es-EC"/>
        </a:p>
      </dgm:t>
    </dgm:pt>
    <dgm:pt modelId="{F10BDDA6-FCAA-4AB2-BB77-AC2FBC5E5CA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6 Remitidos </a:t>
          </a:r>
          <a:r>
            <a:rPr lang="es-EC" sz="1100" b="0" dirty="0">
              <a:solidFill>
                <a:schemeClr val="tx1"/>
              </a:solidFill>
            </a:rPr>
            <a:t>a Terapia</a:t>
          </a: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9D5873A-FAF5-4C9A-81F5-F4160335D9D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14 Estudios Hogar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5132C9CF-4A36-40D9-8D77-DC51DE55739C}" type="parTrans" cxnId="{4EAD76B3-D1B2-4516-9C01-24E93B7648C3}">
      <dgm:prSet/>
      <dgm:spPr/>
      <dgm:t>
        <a:bodyPr/>
        <a:lstStyle/>
        <a:p>
          <a:endParaRPr lang="es-EC"/>
        </a:p>
      </dgm:t>
    </dgm:pt>
    <dgm:pt modelId="{A8340B73-EAF5-4261-BE54-55364A398AC2}" type="sibTrans" cxnId="{4EAD76B3-D1B2-4516-9C01-24E93B7648C3}">
      <dgm:prSet/>
      <dgm:spPr/>
      <dgm:t>
        <a:bodyPr/>
        <a:lstStyle/>
        <a:p>
          <a:endParaRPr lang="es-EC"/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ScaleX="194994" custScaleY="19742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 custScaleX="159041" custScaleY="1704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C"/>
        </a:p>
      </dgm:t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AA81B9-1639-45A9-9E7B-EE1292F7FFAF}" type="pres">
      <dgm:prSet presAssocID="{9C5A46CF-479A-4E4D-8C1D-6B311207160D}" presName="spacing" presStyleCnt="0"/>
      <dgm:spPr/>
    </dgm:pt>
    <dgm:pt modelId="{550DD035-D344-4C26-8184-BF36B8B7FD18}" type="pres">
      <dgm:prSet presAssocID="{1CD8F46F-3E44-4B6D-A8B4-71960EF6C31A}" presName="composite" presStyleCnt="0"/>
      <dgm:spPr/>
    </dgm:pt>
    <dgm:pt modelId="{75B187DD-78D6-4390-9242-B1370B596D98}" type="pres">
      <dgm:prSet presAssocID="{1CD8F46F-3E44-4B6D-A8B4-71960EF6C31A}" presName="imgShp" presStyleLbl="fgImgPlace1" presStyleIdx="2" presStyleCnt="8" custScaleX="173782" custScaleY="2219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15EA27-F2CD-43E3-9A01-DCC2BBA5067E}" type="pres">
      <dgm:prSet presAssocID="{1CD8F46F-3E44-4B6D-A8B4-71960EF6C31A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604A39-C3E7-4262-AC21-9502A111DE67}" type="pres">
      <dgm:prSet presAssocID="{C7556163-2442-48E7-B976-86E88F150ABF}" presName="spacing" presStyleCnt="0"/>
      <dgm:spPr/>
    </dgm:pt>
    <dgm:pt modelId="{EEF0BC60-D1B4-45CC-95FF-A6930355C54F}" type="pres">
      <dgm:prSet presAssocID="{99D5873A-FAF5-4C9A-81F5-F4160335D9DA}" presName="composite" presStyleCnt="0"/>
      <dgm:spPr/>
    </dgm:pt>
    <dgm:pt modelId="{393C54D2-FDD9-45E6-8BF8-447E00DF3669}" type="pres">
      <dgm:prSet presAssocID="{99D5873A-FAF5-4C9A-81F5-F4160335D9DA}" presName="imgShp" presStyleLbl="fgImgPlace1" presStyleIdx="3" presStyleCnt="8"/>
      <dgm:spPr/>
    </dgm:pt>
    <dgm:pt modelId="{29BBCDAD-72EC-4FA3-904B-C6FDB6F6E935}" type="pres">
      <dgm:prSet presAssocID="{99D5873A-FAF5-4C9A-81F5-F4160335D9D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9CD25-EA0B-4FE4-9577-745990E3E59A}" type="pres">
      <dgm:prSet presAssocID="{A8340B73-EAF5-4261-BE54-55364A398AC2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 custScaleX="177817" custScaleY="1906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s-EC"/>
        </a:p>
      </dgm:t>
    </dgm:pt>
    <dgm:pt modelId="{6D769865-E1ED-44EA-81DF-C3357F1D3B03}" type="pres">
      <dgm:prSet presAssocID="{AD0254C5-B6D7-4BFB-B0E5-2419853611A4}" presName="txShp" presStyleLbl="node1" presStyleIdx="4" presStyleCnt="8" custLinFactNeighborX="296" custLinFactNeighborY="8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BF680-186F-45BE-AADE-AA6ABF43DC46}" type="pres">
      <dgm:prSet presAssocID="{20E246B8-8F94-48D2-93FC-22BDFD53159E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5" presStyleCnt="8" custScaleX="276986" custScaleY="25816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B08C1040-1FBB-4848-B520-5A996B8B6FF8}" type="pres">
      <dgm:prSet presAssocID="{F10BDDA6-FCAA-4AB2-BB77-AC2FBC5E5CA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C2654-A1F4-47E3-A350-48843A38F479}" type="pres">
      <dgm:prSet presAssocID="{22D0918C-45CF-431A-9B43-3A589A51CA87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6" presStyleCnt="8" custScaleX="193791" custScaleY="255543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7CD6AD7A-50F0-48C0-9E00-7F82542D830B}" type="pres">
      <dgm:prSet presAssocID="{ABD5731A-BDE1-46C9-A172-42352B0EFEB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7" presStyleCnt="8" custScaleX="194891" custScaleY="1545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48E3A71B-EB30-4456-A915-31F52D49FB08}" type="pres">
      <dgm:prSet presAssocID="{71C21479-9DCA-4C3F-8726-100481320F6C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AD76B3-D1B2-4516-9C01-24E93B7648C3}" srcId="{52F8C4F1-CC29-45C4-B4B6-5E63A870081A}" destId="{99D5873A-FAF5-4C9A-81F5-F4160335D9DA}" srcOrd="3" destOrd="0" parTransId="{5132C9CF-4A36-40D9-8D77-DC51DE55739C}" sibTransId="{A8340B73-EAF5-4261-BE54-55364A398AC2}"/>
    <dgm:cxn modelId="{ACAAB417-089B-4D55-963B-F0EB1B778C3C}" type="presOf" srcId="{99D5873A-FAF5-4C9A-81F5-F4160335D9DA}" destId="{29BBCDAD-72EC-4FA3-904B-C6FDB6F6E935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B1FAA242-09E7-49BA-89D4-B7F6568D53F3}" srcId="{52F8C4F1-CC29-45C4-B4B6-5E63A870081A}" destId="{F10BDDA6-FCAA-4AB2-BB77-AC2FBC5E5CA6}" srcOrd="5" destOrd="0" parTransId="{F397AE5B-EC93-4212-AFDD-791518DCB3E5}" sibTransId="{22D0918C-45CF-431A-9B43-3A589A51CA87}"/>
    <dgm:cxn modelId="{C7D2229A-57FE-48CE-A1AD-963D3C71A331}" type="presOf" srcId="{1CD8F46F-3E44-4B6D-A8B4-71960EF6C31A}" destId="{B615EA27-F2CD-43E3-9A01-DCC2BBA5067E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B33E3370-4D0E-49CB-A7FC-720FBEDE8AD0}" type="presOf" srcId="{ABD5731A-BDE1-46C9-A172-42352B0EFEBD}" destId="{7CD6AD7A-50F0-48C0-9E00-7F82542D830B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BEE13D80-A824-40C3-AAE2-DBB1A45A9173}" type="presOf" srcId="{52F8C4F1-CC29-45C4-B4B6-5E63A870081A}" destId="{85F81F6E-1A31-4A04-9B85-B226CFCC28A9}" srcOrd="0" destOrd="0" presId="urn:microsoft.com/office/officeart/2005/8/layout/vList3#3"/>
    <dgm:cxn modelId="{C4CBBF09-88BF-4C55-BB9F-FA7FCB8F71AF}" type="presOf" srcId="{2F44A28B-B3A0-47B1-8C9A-39EF6B57E3FA}" destId="{C6AD916B-AD36-4F28-9F3A-3256DF81091C}" srcOrd="0" destOrd="0" presId="urn:microsoft.com/office/officeart/2005/8/layout/vList3#3"/>
    <dgm:cxn modelId="{70E6744C-1E7B-4767-A588-7955052B389D}" srcId="{52F8C4F1-CC29-45C4-B4B6-5E63A870081A}" destId="{1CD8F46F-3E44-4B6D-A8B4-71960EF6C31A}" srcOrd="2" destOrd="0" parTransId="{6F2FD75A-69B6-41FF-95C3-F80518C1D56E}" sibTransId="{C7556163-2442-48E7-B976-86E88F150ABF}"/>
    <dgm:cxn modelId="{53944109-684F-46F7-A2BC-00CF8FCE5E7F}" type="presOf" srcId="{AD0254C5-B6D7-4BFB-B0E5-2419853611A4}" destId="{6D769865-E1ED-44EA-81DF-C3357F1D3B03}" srcOrd="0" destOrd="0" presId="urn:microsoft.com/office/officeart/2005/8/layout/vList3#3"/>
    <dgm:cxn modelId="{D2F8F639-E2CA-42C7-A3FD-64D74FE159EF}" type="presOf" srcId="{F10BDDA6-FCAA-4AB2-BB77-AC2FBC5E5CA6}" destId="{B08C1040-1FBB-4848-B520-5A996B8B6FF8}" srcOrd="0" destOrd="0" presId="urn:microsoft.com/office/officeart/2005/8/layout/vList3#3"/>
    <dgm:cxn modelId="{FC037505-A53E-47C0-B52B-2A5E5FF2F372}" srcId="{52F8C4F1-CC29-45C4-B4B6-5E63A870081A}" destId="{71C21479-9DCA-4C3F-8726-100481320F6C}" srcOrd="7" destOrd="0" parTransId="{D823B73E-6384-446D-9B13-9B5DA7D0A723}" sibTransId="{160087DE-C085-4458-BE98-24B62DFAF7D0}"/>
    <dgm:cxn modelId="{A158C9D3-A9B3-4875-A35F-FA7BF1177BAF}" type="presOf" srcId="{63389B28-360D-479F-B356-FAE3D16B1F10}" destId="{815F5057-CCF8-4216-BAFD-505B60198D5D}" srcOrd="0" destOrd="0" presId="urn:microsoft.com/office/officeart/2005/8/layout/vList3#3"/>
    <dgm:cxn modelId="{883D8D3F-1933-4142-B448-1095449C4E66}" type="presOf" srcId="{71C21479-9DCA-4C3F-8726-100481320F6C}" destId="{48E3A71B-EB30-4456-A915-31F52D49FB08}" srcOrd="0" destOrd="0" presId="urn:microsoft.com/office/officeart/2005/8/layout/vList3#3"/>
    <dgm:cxn modelId="{44B93B3F-C3D1-432C-9EBD-89454C92BBF5}" srcId="{52F8C4F1-CC29-45C4-B4B6-5E63A870081A}" destId="{ABD5731A-BDE1-46C9-A172-42352B0EFEBD}" srcOrd="6" destOrd="0" parTransId="{5B9D14C1-C3F2-4AD6-96AA-3690DF66AB07}" sibTransId="{35EEF9BF-19A6-4A10-92F3-B2D57AA654C8}"/>
    <dgm:cxn modelId="{E8851B5D-8DA8-4E6D-BEAD-A29A1773086B}" type="presParOf" srcId="{85F81F6E-1A31-4A04-9B85-B226CFCC28A9}" destId="{A9E849F1-3A59-46A5-8AA6-E536CFE2373A}" srcOrd="0" destOrd="0" presId="urn:microsoft.com/office/officeart/2005/8/layout/vList3#3"/>
    <dgm:cxn modelId="{6117746D-7226-42F0-BD2A-5E2A04BD8E4D}" type="presParOf" srcId="{A9E849F1-3A59-46A5-8AA6-E536CFE2373A}" destId="{B4142B00-4FC2-4D6E-A8BA-F7FEE0A7F489}" srcOrd="0" destOrd="0" presId="urn:microsoft.com/office/officeart/2005/8/layout/vList3#3"/>
    <dgm:cxn modelId="{528397BD-08BA-4B57-865B-8EB09D890244}" type="presParOf" srcId="{A9E849F1-3A59-46A5-8AA6-E536CFE2373A}" destId="{815F5057-CCF8-4216-BAFD-505B60198D5D}" srcOrd="1" destOrd="0" presId="urn:microsoft.com/office/officeart/2005/8/layout/vList3#3"/>
    <dgm:cxn modelId="{ECC87E9F-D92A-4FE2-81CE-2C30E8463D6F}" type="presParOf" srcId="{85F81F6E-1A31-4A04-9B85-B226CFCC28A9}" destId="{CB03820B-61EA-4ACC-930F-7BCFE55BD621}" srcOrd="1" destOrd="0" presId="urn:microsoft.com/office/officeart/2005/8/layout/vList3#3"/>
    <dgm:cxn modelId="{654CB6A3-30DB-44A5-B7DC-AB63DB936434}" type="presParOf" srcId="{85F81F6E-1A31-4A04-9B85-B226CFCC28A9}" destId="{4F7827A2-77DC-42FA-A1A7-7CA200EEBBB9}" srcOrd="2" destOrd="0" presId="urn:microsoft.com/office/officeart/2005/8/layout/vList3#3"/>
    <dgm:cxn modelId="{D42A3700-330F-469B-BD8F-2770B21322FD}" type="presParOf" srcId="{4F7827A2-77DC-42FA-A1A7-7CA200EEBBB9}" destId="{4B6E8FD3-9A13-4FEA-8B2F-C5FC0F205B3B}" srcOrd="0" destOrd="0" presId="urn:microsoft.com/office/officeart/2005/8/layout/vList3#3"/>
    <dgm:cxn modelId="{73A6121A-7558-41CA-A05A-4D183AACD24E}" type="presParOf" srcId="{4F7827A2-77DC-42FA-A1A7-7CA200EEBBB9}" destId="{C6AD916B-AD36-4F28-9F3A-3256DF81091C}" srcOrd="1" destOrd="0" presId="urn:microsoft.com/office/officeart/2005/8/layout/vList3#3"/>
    <dgm:cxn modelId="{01FEE536-D261-4942-95BA-26937BBED38A}" type="presParOf" srcId="{85F81F6E-1A31-4A04-9B85-B226CFCC28A9}" destId="{BCAA81B9-1639-45A9-9E7B-EE1292F7FFAF}" srcOrd="3" destOrd="0" presId="urn:microsoft.com/office/officeart/2005/8/layout/vList3#3"/>
    <dgm:cxn modelId="{A353FED3-1D07-4076-AF4D-AB79030A2A1B}" type="presParOf" srcId="{85F81F6E-1A31-4A04-9B85-B226CFCC28A9}" destId="{550DD035-D344-4C26-8184-BF36B8B7FD18}" srcOrd="4" destOrd="0" presId="urn:microsoft.com/office/officeart/2005/8/layout/vList3#3"/>
    <dgm:cxn modelId="{149D8B92-BE81-47C0-AEAF-3BA73337294D}" type="presParOf" srcId="{550DD035-D344-4C26-8184-BF36B8B7FD18}" destId="{75B187DD-78D6-4390-9242-B1370B596D98}" srcOrd="0" destOrd="0" presId="urn:microsoft.com/office/officeart/2005/8/layout/vList3#3"/>
    <dgm:cxn modelId="{FBBFC278-D359-4274-A0EC-199F4509A185}" type="presParOf" srcId="{550DD035-D344-4C26-8184-BF36B8B7FD18}" destId="{B615EA27-F2CD-43E3-9A01-DCC2BBA5067E}" srcOrd="1" destOrd="0" presId="urn:microsoft.com/office/officeart/2005/8/layout/vList3#3"/>
    <dgm:cxn modelId="{ABE7DEF0-B6A5-4E47-97EC-74C33F7D5932}" type="presParOf" srcId="{85F81F6E-1A31-4A04-9B85-B226CFCC28A9}" destId="{93604A39-C3E7-4262-AC21-9502A111DE67}" srcOrd="5" destOrd="0" presId="urn:microsoft.com/office/officeart/2005/8/layout/vList3#3"/>
    <dgm:cxn modelId="{EE357BB4-72E5-4472-83DA-6C181E796A23}" type="presParOf" srcId="{85F81F6E-1A31-4A04-9B85-B226CFCC28A9}" destId="{EEF0BC60-D1B4-45CC-95FF-A6930355C54F}" srcOrd="6" destOrd="0" presId="urn:microsoft.com/office/officeart/2005/8/layout/vList3#3"/>
    <dgm:cxn modelId="{98737E2A-4895-4985-A26A-A892D76898DA}" type="presParOf" srcId="{EEF0BC60-D1B4-45CC-95FF-A6930355C54F}" destId="{393C54D2-FDD9-45E6-8BF8-447E00DF3669}" srcOrd="0" destOrd="0" presId="urn:microsoft.com/office/officeart/2005/8/layout/vList3#3"/>
    <dgm:cxn modelId="{20B2A046-4545-485F-B1BC-0948CFC8CD53}" type="presParOf" srcId="{EEF0BC60-D1B4-45CC-95FF-A6930355C54F}" destId="{29BBCDAD-72EC-4FA3-904B-C6FDB6F6E935}" srcOrd="1" destOrd="0" presId="urn:microsoft.com/office/officeart/2005/8/layout/vList3#3"/>
    <dgm:cxn modelId="{F184EC51-EAC7-4FD2-9AC0-9D9AAAFFAABD}" type="presParOf" srcId="{85F81F6E-1A31-4A04-9B85-B226CFCC28A9}" destId="{C4C9CD25-EA0B-4FE4-9577-745990E3E59A}" srcOrd="7" destOrd="0" presId="urn:microsoft.com/office/officeart/2005/8/layout/vList3#3"/>
    <dgm:cxn modelId="{63AA4072-0B38-4558-9AEA-CD269EFC5613}" type="presParOf" srcId="{85F81F6E-1A31-4A04-9B85-B226CFCC28A9}" destId="{66DF5BDF-7729-4A9D-8D87-DA7A31B727F8}" srcOrd="8" destOrd="0" presId="urn:microsoft.com/office/officeart/2005/8/layout/vList3#3"/>
    <dgm:cxn modelId="{F37C48AE-D699-45E9-8735-ADC91DF8D139}" type="presParOf" srcId="{66DF5BDF-7729-4A9D-8D87-DA7A31B727F8}" destId="{4EAE6214-515D-4F68-800C-F907EE449E5F}" srcOrd="0" destOrd="0" presId="urn:microsoft.com/office/officeart/2005/8/layout/vList3#3"/>
    <dgm:cxn modelId="{58E8CB5E-301E-4690-AE0F-E97A4A3B37D8}" type="presParOf" srcId="{66DF5BDF-7729-4A9D-8D87-DA7A31B727F8}" destId="{6D769865-E1ED-44EA-81DF-C3357F1D3B03}" srcOrd="1" destOrd="0" presId="urn:microsoft.com/office/officeart/2005/8/layout/vList3#3"/>
    <dgm:cxn modelId="{4D3F4132-AD1D-426B-9D21-1A068AFF65F3}" type="presParOf" srcId="{85F81F6E-1A31-4A04-9B85-B226CFCC28A9}" destId="{C56BF680-186F-45BE-AADE-AA6ABF43DC46}" srcOrd="9" destOrd="0" presId="urn:microsoft.com/office/officeart/2005/8/layout/vList3#3"/>
    <dgm:cxn modelId="{2212AD7C-1960-46E5-80E6-9A00398C4803}" type="presParOf" srcId="{85F81F6E-1A31-4A04-9B85-B226CFCC28A9}" destId="{6E12FCF9-BA0A-47C6-9B75-983720F4EF47}" srcOrd="10" destOrd="0" presId="urn:microsoft.com/office/officeart/2005/8/layout/vList3#3"/>
    <dgm:cxn modelId="{C635F3D9-A062-46C3-8E25-2FE389C2E5E9}" type="presParOf" srcId="{6E12FCF9-BA0A-47C6-9B75-983720F4EF47}" destId="{09CDE4CC-7A43-4825-A843-36730A9037AA}" srcOrd="0" destOrd="0" presId="urn:microsoft.com/office/officeart/2005/8/layout/vList3#3"/>
    <dgm:cxn modelId="{9F8C1624-C8F8-4587-9B17-73FE7CF3D636}" type="presParOf" srcId="{6E12FCF9-BA0A-47C6-9B75-983720F4EF47}" destId="{B08C1040-1FBB-4848-B520-5A996B8B6FF8}" srcOrd="1" destOrd="0" presId="urn:microsoft.com/office/officeart/2005/8/layout/vList3#3"/>
    <dgm:cxn modelId="{2B97046B-44D4-4BFD-9299-C8DD3414E365}" type="presParOf" srcId="{85F81F6E-1A31-4A04-9B85-B226CFCC28A9}" destId="{825C2654-A1F4-47E3-A350-48843A38F479}" srcOrd="11" destOrd="0" presId="urn:microsoft.com/office/officeart/2005/8/layout/vList3#3"/>
    <dgm:cxn modelId="{276AEC8F-10CD-4D55-88CE-64A305D6E246}" type="presParOf" srcId="{85F81F6E-1A31-4A04-9B85-B226CFCC28A9}" destId="{88B28034-7D05-48D9-AA1A-87C9D1847528}" srcOrd="12" destOrd="0" presId="urn:microsoft.com/office/officeart/2005/8/layout/vList3#3"/>
    <dgm:cxn modelId="{E660BD48-7979-48BF-816B-B74AC53B69A3}" type="presParOf" srcId="{88B28034-7D05-48D9-AA1A-87C9D1847528}" destId="{6D97DDCD-8C99-4CF7-8DD5-8CB1C5AD9B98}" srcOrd="0" destOrd="0" presId="urn:microsoft.com/office/officeart/2005/8/layout/vList3#3"/>
    <dgm:cxn modelId="{1EACDC25-E30C-41E8-B2E2-D634E7EBAF77}" type="presParOf" srcId="{88B28034-7D05-48D9-AA1A-87C9D1847528}" destId="{7CD6AD7A-50F0-48C0-9E00-7F82542D830B}" srcOrd="1" destOrd="0" presId="urn:microsoft.com/office/officeart/2005/8/layout/vList3#3"/>
    <dgm:cxn modelId="{B41C6994-0534-41DC-8B01-0E9B63198D62}" type="presParOf" srcId="{85F81F6E-1A31-4A04-9B85-B226CFCC28A9}" destId="{CFD5B158-CC9B-4B02-8F25-E716A315D58C}" srcOrd="13" destOrd="0" presId="urn:microsoft.com/office/officeart/2005/8/layout/vList3#3"/>
    <dgm:cxn modelId="{68C8F446-6A1B-4830-94A3-069C192918DE}" type="presParOf" srcId="{85F81F6E-1A31-4A04-9B85-B226CFCC28A9}" destId="{5E0405A0-5865-4754-ABAF-87889513E35F}" srcOrd="14" destOrd="0" presId="urn:microsoft.com/office/officeart/2005/8/layout/vList3#3"/>
    <dgm:cxn modelId="{CB378993-5438-4F71-A3E5-8A46451173AC}" type="presParOf" srcId="{5E0405A0-5865-4754-ABAF-87889513E35F}" destId="{B0CD0F86-C8EB-44C8-9200-B990B4874858}" srcOrd="0" destOrd="0" presId="urn:microsoft.com/office/officeart/2005/8/layout/vList3#3"/>
    <dgm:cxn modelId="{5590F7C5-9115-49BA-8300-00FF364B7986}" type="presParOf" srcId="{5E0405A0-5865-4754-ABAF-87889513E35F}" destId="{48E3A71B-EB30-4456-A915-31F52D49FB0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900556" y="141623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26 Registro </a:t>
          </a:r>
          <a:r>
            <a:rPr lang="es-EC" sz="1100" b="0" kern="1200" dirty="0">
              <a:solidFill>
                <a:schemeClr val="tx1"/>
              </a:solidFill>
            </a:rPr>
            <a:t>de personas solicitantes</a:t>
          </a:r>
        </a:p>
      </dsp:txBody>
      <dsp:txXfrm rot="10800000">
        <a:off x="1971939" y="141623"/>
        <a:ext cx="6921491" cy="285533"/>
      </dsp:txXfrm>
    </dsp:sp>
    <dsp:sp modelId="{B4142B00-4FC2-4D6E-A8BA-F7FEE0A7F489}">
      <dsp:nvSpPr>
        <dsp:cNvPr id="0" name=""/>
        <dsp:cNvSpPr/>
      </dsp:nvSpPr>
      <dsp:spPr>
        <a:xfrm>
          <a:off x="1622169" y="0"/>
          <a:ext cx="556773" cy="5637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874891" y="75206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24 Entrevistas iniciales</a:t>
          </a:r>
          <a:endParaRPr lang="es-EC" sz="1100" b="0" kern="1200" dirty="0">
            <a:solidFill>
              <a:schemeClr val="tx1"/>
            </a:solidFill>
          </a:endParaRPr>
        </a:p>
      </dsp:txBody>
      <dsp:txXfrm rot="10800000">
        <a:off x="1946274" y="752067"/>
        <a:ext cx="6921491" cy="285533"/>
      </dsp:txXfrm>
    </dsp:sp>
    <dsp:sp modelId="{4B6E8FD3-9A13-4FEA-8B2F-C5FC0F205B3B}">
      <dsp:nvSpPr>
        <dsp:cNvPr id="0" name=""/>
        <dsp:cNvSpPr/>
      </dsp:nvSpPr>
      <dsp:spPr>
        <a:xfrm>
          <a:off x="1647834" y="651485"/>
          <a:ext cx="454115" cy="4866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5EA27-F2CD-43E3-9A01-DCC2BBA5067E}">
      <dsp:nvSpPr>
        <dsp:cNvPr id="0" name=""/>
        <dsp:cNvSpPr/>
      </dsp:nvSpPr>
      <dsp:spPr>
        <a:xfrm rot="10800000">
          <a:off x="1885414" y="13975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34 Formación Continua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56797" y="1397501"/>
        <a:ext cx="6921491" cy="285533"/>
      </dsp:txXfrm>
    </dsp:sp>
    <dsp:sp modelId="{75B187DD-78D6-4390-9242-B1370B596D98}">
      <dsp:nvSpPr>
        <dsp:cNvPr id="0" name=""/>
        <dsp:cNvSpPr/>
      </dsp:nvSpPr>
      <dsp:spPr>
        <a:xfrm>
          <a:off x="1637311" y="1223417"/>
          <a:ext cx="496205" cy="6337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CDAD-72EC-4FA3-904B-C6FDB6F6E935}">
      <dsp:nvSpPr>
        <dsp:cNvPr id="0" name=""/>
        <dsp:cNvSpPr/>
      </dsp:nvSpPr>
      <dsp:spPr>
        <a:xfrm rot="10800000">
          <a:off x="1832746" y="194235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14 Estudios Hogar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04129" y="1942352"/>
        <a:ext cx="6921491" cy="285533"/>
      </dsp:txXfrm>
    </dsp:sp>
    <dsp:sp modelId="{393C54D2-FDD9-45E6-8BF8-447E00DF3669}">
      <dsp:nvSpPr>
        <dsp:cNvPr id="0" name=""/>
        <dsp:cNvSpPr/>
      </dsp:nvSpPr>
      <dsp:spPr>
        <a:xfrm>
          <a:off x="1689979" y="1942352"/>
          <a:ext cx="285533" cy="285533"/>
        </a:xfrm>
        <a:prstGeom prst="ellipse">
          <a:avLst/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908993" y="246624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14 Solicitudes </a:t>
          </a:r>
          <a:r>
            <a:rPr lang="es-EC" sz="1100" b="0" kern="1200" dirty="0">
              <a:solidFill>
                <a:schemeClr val="tx1"/>
              </a:solidFill>
            </a:rPr>
            <a:t>de Adopción</a:t>
          </a:r>
        </a:p>
      </dsp:txBody>
      <dsp:txXfrm rot="10800000">
        <a:off x="1980376" y="2466247"/>
        <a:ext cx="6921491" cy="285533"/>
      </dsp:txXfrm>
    </dsp:sp>
    <dsp:sp modelId="{4EAE6214-515D-4F68-800C-F907EE449E5F}">
      <dsp:nvSpPr>
        <dsp:cNvPr id="0" name=""/>
        <dsp:cNvSpPr/>
      </dsp:nvSpPr>
      <dsp:spPr>
        <a:xfrm>
          <a:off x="1634431" y="2313120"/>
          <a:ext cx="507727" cy="5442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959084" y="3168419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6 Remitidos </a:t>
          </a:r>
          <a:r>
            <a:rPr lang="es-EC" sz="1100" b="0" kern="1200" dirty="0">
              <a:solidFill>
                <a:schemeClr val="tx1"/>
              </a:solidFill>
            </a:rPr>
            <a:t>a Terapia</a:t>
          </a:r>
        </a:p>
      </dsp:txBody>
      <dsp:txXfrm rot="10800000">
        <a:off x="2030467" y="3168419"/>
        <a:ext cx="6921491" cy="285533"/>
      </dsp:txXfrm>
    </dsp:sp>
    <dsp:sp modelId="{09CDE4CC-7A43-4825-A843-36730A9037AA}">
      <dsp:nvSpPr>
        <dsp:cNvPr id="0" name=""/>
        <dsp:cNvSpPr/>
      </dsp:nvSpPr>
      <dsp:spPr>
        <a:xfrm>
          <a:off x="1563641" y="2942606"/>
          <a:ext cx="790887" cy="7371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899697" y="398706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11 Declaratorias </a:t>
          </a:r>
          <a:r>
            <a:rPr lang="es-EC" sz="1100" b="0" kern="1200" dirty="0">
              <a:solidFill>
                <a:schemeClr val="tx1"/>
              </a:solidFill>
            </a:rPr>
            <a:t>de Idoneidad</a:t>
          </a:r>
        </a:p>
      </dsp:txBody>
      <dsp:txXfrm rot="10800000">
        <a:off x="1971080" y="3987062"/>
        <a:ext cx="6921491" cy="285533"/>
      </dsp:txXfrm>
    </dsp:sp>
    <dsp:sp modelId="{6D97DDCD-8C99-4CF7-8DD5-8CB1C5AD9B98}">
      <dsp:nvSpPr>
        <dsp:cNvPr id="0" name=""/>
        <dsp:cNvSpPr/>
      </dsp:nvSpPr>
      <dsp:spPr>
        <a:xfrm>
          <a:off x="1623028" y="3760507"/>
          <a:ext cx="553338" cy="72966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900482" y="46577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13 Expedientes </a:t>
          </a:r>
          <a:r>
            <a:rPr lang="es-EC" sz="1100" b="0" kern="1200" dirty="0">
              <a:solidFill>
                <a:schemeClr val="tx1"/>
              </a:solidFill>
            </a:rPr>
            <a:t>de familias remitidos al Comité de Asignación Familiar</a:t>
          </a:r>
        </a:p>
      </dsp:txBody>
      <dsp:txXfrm rot="10800000">
        <a:off x="1971865" y="4657701"/>
        <a:ext cx="6921491" cy="285533"/>
      </dsp:txXfrm>
    </dsp:sp>
    <dsp:sp modelId="{B0CD0F86-C8EB-44C8-9200-B990B4874858}">
      <dsp:nvSpPr>
        <dsp:cNvPr id="0" name=""/>
        <dsp:cNvSpPr/>
      </dsp:nvSpPr>
      <dsp:spPr>
        <a:xfrm>
          <a:off x="1622243" y="4579893"/>
          <a:ext cx="556479" cy="44114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92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735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14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69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3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29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803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149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48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48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876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28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44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91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43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chart" Target="../charts/chart6.xml"/><Relationship Id="rId5" Type="http://schemas.openxmlformats.org/officeDocument/2006/relationships/image" Target="../media/image15.png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chart" Target="../charts/chart9.xml"/><Relationship Id="rId4" Type="http://schemas.openxmlformats.org/officeDocument/2006/relationships/image" Target="../media/image5.png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hart" Target="../charts/chart13.xml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hart" Target="../charts/chart11.xml"/><Relationship Id="rId5" Type="http://schemas.openxmlformats.org/officeDocument/2006/relationships/image" Target="../media/image14.png"/><Relationship Id="rId10" Type="http://schemas.openxmlformats.org/officeDocument/2006/relationships/chart" Target="../charts/chart10.xml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6C10E63-C752-EE48-A73A-BC4F69C61550}"/>
              </a:ext>
            </a:extLst>
          </p:cNvPr>
          <p:cNvSpPr txBox="1"/>
          <p:nvPr/>
        </p:nvSpPr>
        <p:spPr>
          <a:xfrm>
            <a:off x="1509932" y="2726593"/>
            <a:ext cx="6310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Adopciones.</a:t>
            </a:r>
            <a:endParaRPr lang="es-EC" sz="8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8941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Familias en espera de</a:t>
            </a:r>
            <a:r>
              <a:rPr lang="es-EC" sz="1400" b="1" dirty="0">
                <a:cs typeface="Arial" pitchFamily="34" charset="0"/>
              </a:rPr>
              <a:t> asignación en el Comité de Asignación Familiar (CAF)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6" descr="C:\Users\maria.cevallos\Desktop\Lanzamiento de la Adopción\GRAFICOS_MULTIMEDIA\Recurso 7pas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52332">
            <a:off x="1479108" y="4875066"/>
            <a:ext cx="912838" cy="1218529"/>
          </a:xfrm>
          <a:prstGeom prst="rect">
            <a:avLst/>
          </a:prstGeom>
          <a:noFill/>
        </p:spPr>
      </p:pic>
      <p:sp>
        <p:nvSpPr>
          <p:cNvPr id="8" name="12 Rectángulo redondeado"/>
          <p:cNvSpPr/>
          <p:nvPr/>
        </p:nvSpPr>
        <p:spPr>
          <a:xfrm>
            <a:off x="2356094" y="4561373"/>
            <a:ext cx="2323481" cy="92295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115</a:t>
            </a:r>
            <a:r>
              <a:rPr lang="es-EC" sz="1400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familias en espera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005" y="1555460"/>
            <a:ext cx="1187913" cy="22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15 Imagen" descr="mujer-01.png"/>
          <p:cNvPicPr>
            <a:picLocks noChangeAspect="1"/>
          </p:cNvPicPr>
          <p:nvPr/>
        </p:nvPicPr>
        <p:blipFill>
          <a:blip r:embed="rId7" cstate="print"/>
          <a:srcRect l="39844" t="12427" r="40625" b="10216"/>
          <a:stretch>
            <a:fillRect/>
          </a:stretch>
        </p:blipFill>
        <p:spPr>
          <a:xfrm>
            <a:off x="8307201" y="509286"/>
            <a:ext cx="704615" cy="2105504"/>
          </a:xfrm>
          <a:prstGeom prst="rect">
            <a:avLst/>
          </a:prstGeom>
        </p:spPr>
      </p:pic>
      <p:pic>
        <p:nvPicPr>
          <p:cNvPr id="11" name="16 Imagen" descr="Hombre pareja 1-01.png"/>
          <p:cNvPicPr>
            <a:picLocks noChangeAspect="1"/>
          </p:cNvPicPr>
          <p:nvPr/>
        </p:nvPicPr>
        <p:blipFill>
          <a:blip r:embed="rId8" cstate="print"/>
          <a:srcRect l="35937" t="9111" r="37500" b="9111"/>
          <a:stretch>
            <a:fillRect/>
          </a:stretch>
        </p:blipFill>
        <p:spPr>
          <a:xfrm>
            <a:off x="9011816" y="236165"/>
            <a:ext cx="1092883" cy="2378625"/>
          </a:xfrm>
          <a:prstGeom prst="rect">
            <a:avLst/>
          </a:prstGeom>
        </p:spPr>
      </p:pic>
      <p:graphicFrame>
        <p:nvGraphicFramePr>
          <p:cNvPr id="14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95636"/>
              </p:ext>
            </p:extLst>
          </p:nvPr>
        </p:nvGraphicFramePr>
        <p:xfrm>
          <a:off x="1884802" y="1179206"/>
          <a:ext cx="4108373" cy="265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316274"/>
              </p:ext>
            </p:extLst>
          </p:nvPr>
        </p:nvGraphicFramePr>
        <p:xfrm>
          <a:off x="5401083" y="2779960"/>
          <a:ext cx="6320863" cy="295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5655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317" y="1178010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6" descr="C:\Users\maria.cevallos\Desktop\Lanzamiento de la Adopción\GRAFICOS_MULTIMEDIA\Recurso 116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8096" y="1929865"/>
            <a:ext cx="1031473" cy="1189097"/>
          </a:xfrm>
          <a:prstGeom prst="rect">
            <a:avLst/>
          </a:prstGeom>
          <a:noFill/>
        </p:spPr>
      </p:pic>
      <p:pic>
        <p:nvPicPr>
          <p:cNvPr id="9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6818" y="181767"/>
            <a:ext cx="2331486" cy="1992486"/>
          </a:xfrm>
          <a:prstGeom prst="rect">
            <a:avLst/>
          </a:prstGeom>
          <a:noFill/>
        </p:spPr>
      </p:pic>
      <p:pic>
        <p:nvPicPr>
          <p:cNvPr id="10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4998">
            <a:off x="10908572" y="1227442"/>
            <a:ext cx="1003952" cy="1855619"/>
          </a:xfrm>
          <a:prstGeom prst="rect">
            <a:avLst/>
          </a:prstGeom>
          <a:noFill/>
        </p:spPr>
      </p:pic>
      <p:pic>
        <p:nvPicPr>
          <p:cNvPr id="11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36888">
            <a:off x="115557" y="4573566"/>
            <a:ext cx="1415820" cy="1483963"/>
          </a:xfrm>
          <a:prstGeom prst="rect">
            <a:avLst/>
          </a:prstGeom>
          <a:noFill/>
        </p:spPr>
      </p:pic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376771"/>
              </p:ext>
            </p:extLst>
          </p:nvPr>
        </p:nvGraphicFramePr>
        <p:xfrm>
          <a:off x="1673696" y="993153"/>
          <a:ext cx="4848290" cy="282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982014"/>
              </p:ext>
            </p:extLst>
          </p:nvPr>
        </p:nvGraphicFramePr>
        <p:xfrm>
          <a:off x="-265157" y="3979212"/>
          <a:ext cx="8181975" cy="216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770587"/>
              </p:ext>
            </p:extLst>
          </p:nvPr>
        </p:nvGraphicFramePr>
        <p:xfrm>
          <a:off x="7247453" y="2445056"/>
          <a:ext cx="4735029" cy="364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968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48" y="2336891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1634" y="3968808"/>
            <a:ext cx="2331486" cy="1992486"/>
          </a:xfrm>
          <a:prstGeom prst="rect">
            <a:avLst/>
          </a:prstGeom>
          <a:noFill/>
        </p:spPr>
      </p:pic>
      <p:pic>
        <p:nvPicPr>
          <p:cNvPr id="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4998">
            <a:off x="10994193" y="651714"/>
            <a:ext cx="1003952" cy="1855619"/>
          </a:xfrm>
          <a:prstGeom prst="rect">
            <a:avLst/>
          </a:prstGeom>
          <a:noFill/>
        </p:spPr>
      </p:pic>
      <p:pic>
        <p:nvPicPr>
          <p:cNvPr id="10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8"/>
          <a:srcRect l="40189" t="38889" r="36265" b="38889"/>
          <a:stretch>
            <a:fillRect/>
          </a:stretch>
        </p:blipFill>
        <p:spPr bwMode="auto">
          <a:xfrm>
            <a:off x="5220201" y="1330886"/>
            <a:ext cx="1541997" cy="2055995"/>
          </a:xfrm>
          <a:prstGeom prst="rect">
            <a:avLst/>
          </a:prstGeom>
          <a:noFill/>
        </p:spPr>
      </p:pic>
      <p:graphicFrame>
        <p:nvGraphicFramePr>
          <p:cNvPr id="1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98298"/>
              </p:ext>
            </p:extLst>
          </p:nvPr>
        </p:nvGraphicFramePr>
        <p:xfrm>
          <a:off x="1550837" y="1830273"/>
          <a:ext cx="4440362" cy="362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53331"/>
              </p:ext>
            </p:extLst>
          </p:nvPr>
        </p:nvGraphicFramePr>
        <p:xfrm>
          <a:off x="7077615" y="862072"/>
          <a:ext cx="4418554" cy="422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318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5" name="Picture 1" descr="C:\Users\MARIA~1.CEV\AppData\Local\Temp\1\Rar$DI01.765\mapa Ecuador Adopciones-01.png">
            <a:extLst>
              <a:ext uri="{FF2B5EF4-FFF2-40B4-BE49-F238E27FC236}">
                <a16:creationId xmlns:a16="http://schemas.microsoft.com/office/drawing/2014/main" xmlns="" id="{5AA282F7-CA6A-48BF-82A2-7BF2AFD0A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896" t="3091" r="2112" b="-3091"/>
          <a:stretch/>
        </p:blipFill>
        <p:spPr bwMode="auto">
          <a:xfrm>
            <a:off x="526365" y="1372830"/>
            <a:ext cx="6248507" cy="4248652"/>
          </a:xfrm>
          <a:prstGeom prst="rect">
            <a:avLst/>
          </a:prstGeom>
          <a:noFill/>
        </p:spPr>
      </p:pic>
      <p:sp>
        <p:nvSpPr>
          <p:cNvPr id="6" name="9 Rectángulo redondeado"/>
          <p:cNvSpPr/>
          <p:nvPr/>
        </p:nvSpPr>
        <p:spPr>
          <a:xfrm>
            <a:off x="865005" y="276066"/>
            <a:ext cx="5982604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Niños, niñas y adolescentes adoptados por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zona - </a:t>
            </a:r>
            <a:r>
              <a:rPr lang="x-none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abril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43087"/>
              </p:ext>
            </p:extLst>
          </p:nvPr>
        </p:nvGraphicFramePr>
        <p:xfrm>
          <a:off x="7724898" y="1079744"/>
          <a:ext cx="3853830" cy="4109205"/>
        </p:xfrm>
        <a:graphic>
          <a:graphicData uri="http://schemas.openxmlformats.org/drawingml/2006/table">
            <a:tbl>
              <a:tblPr/>
              <a:tblGrid>
                <a:gridCol w="1284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4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INTERNACIONALES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Z5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Z7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Z9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55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608206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Niños, niñas y adolescentes adoptados por rango etario </a:t>
            </a:r>
            <a:r>
              <a:rPr lang="es-EC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abril</a:t>
            </a:r>
            <a:r>
              <a:rPr lang="es-EC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x-none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1059874" y="4980282"/>
            <a:ext cx="9964882" cy="106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sz="1400" b="1" dirty="0">
                <a:cs typeface="Arial" pitchFamily="34" charset="0"/>
              </a:rPr>
              <a:t>ADOPCIONES </a:t>
            </a:r>
            <a:r>
              <a:rPr lang="es-EC" sz="1400" dirty="0" smtClean="0">
                <a:cs typeface="Arial" pitchFamily="34" charset="0"/>
              </a:rPr>
              <a:t>realizadas: </a:t>
            </a:r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19 </a:t>
            </a:r>
            <a:r>
              <a:rPr lang="es-EC" sz="1400" b="1" dirty="0" smtClean="0">
                <a:cs typeface="Arial" pitchFamily="34" charset="0"/>
              </a:rPr>
              <a:t> </a:t>
            </a:r>
            <a:r>
              <a:rPr lang="es-EC" sz="1400" dirty="0">
                <a:cs typeface="Arial" pitchFamily="34" charset="0"/>
              </a:rPr>
              <a:t>adopciones </a:t>
            </a:r>
            <a:r>
              <a:rPr lang="es-EC" sz="1400" b="1" dirty="0" smtClean="0">
                <a:cs typeface="Arial" pitchFamily="34" charset="0"/>
              </a:rPr>
              <a:t>nacionales </a:t>
            </a:r>
            <a:r>
              <a:rPr lang="es-EC" sz="1400" b="1" dirty="0">
                <a:cs typeface="Arial" pitchFamily="34" charset="0"/>
              </a:rPr>
              <a:t>y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</a:t>
            </a:r>
            <a:r>
              <a:rPr lang="es-EC" sz="1400" dirty="0" smtClean="0">
                <a:cs typeface="Arial" pitchFamily="34" charset="0"/>
              </a:rPr>
              <a:t> </a:t>
            </a:r>
            <a:r>
              <a:rPr lang="es-EC" sz="1400" dirty="0">
                <a:cs typeface="Arial" pitchFamily="34" charset="0"/>
              </a:rPr>
              <a:t>adopción </a:t>
            </a:r>
            <a:r>
              <a:rPr lang="es-EC" sz="1400" b="1" dirty="0">
                <a:cs typeface="Arial" pitchFamily="34" charset="0"/>
              </a:rPr>
              <a:t>internacional.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0000"/>
                </a:solidFill>
              </a:rPr>
              <a:t>17</a:t>
            </a:r>
            <a:r>
              <a:rPr lang="es-EC" sz="1400" b="1" dirty="0" smtClean="0">
                <a:solidFill>
                  <a:srgbClr val="000000"/>
                </a:solidFill>
              </a:rPr>
              <a:t> niñas</a:t>
            </a:r>
            <a:r>
              <a:rPr lang="es-EC" sz="1400" b="1" dirty="0">
                <a:solidFill>
                  <a:srgbClr val="000000"/>
                </a:solidFill>
              </a:rPr>
              <a:t>, niños o adolescentes </a:t>
            </a:r>
            <a:r>
              <a:rPr lang="es-EC" sz="1400" dirty="0">
                <a:cs typeface="Arial" pitchFamily="34" charset="0"/>
              </a:rPr>
              <a:t> adoptados del Programa General de </a:t>
            </a:r>
            <a:r>
              <a:rPr lang="es-EC" sz="1400" dirty="0" smtClean="0">
                <a:cs typeface="Arial" pitchFamily="34" charset="0"/>
              </a:rPr>
              <a:t>Adopciones.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000000"/>
                </a:solidFill>
              </a:rPr>
              <a:t>7</a:t>
            </a:r>
            <a:r>
              <a:rPr lang="es-EC" sz="1400" b="1" dirty="0" smtClean="0">
                <a:solidFill>
                  <a:srgbClr val="000000"/>
                </a:solidFill>
              </a:rPr>
              <a:t> niñas</a:t>
            </a:r>
            <a:r>
              <a:rPr lang="es-EC" sz="1400" b="1" dirty="0">
                <a:solidFill>
                  <a:srgbClr val="000000"/>
                </a:solidFill>
              </a:rPr>
              <a:t>, niño o  adolescentes </a:t>
            </a:r>
            <a:r>
              <a:rPr lang="es-EC" sz="1400" dirty="0">
                <a:cs typeface="Arial" pitchFamily="34" charset="0"/>
              </a:rPr>
              <a:t> adoptados del </a:t>
            </a:r>
            <a:r>
              <a:rPr lang="es-EC" sz="1400" dirty="0">
                <a:solidFill>
                  <a:schemeClr val="tx1"/>
                </a:solidFill>
                <a:cs typeface="Arial" pitchFamily="34" charset="0"/>
              </a:rPr>
              <a:t>Programa Excepcional de </a:t>
            </a:r>
            <a:r>
              <a:rPr lang="es-EC" sz="1400" dirty="0" smtClean="0">
                <a:solidFill>
                  <a:schemeClr val="tx1"/>
                </a:solidFill>
                <a:cs typeface="Arial" pitchFamily="34" charset="0"/>
              </a:rPr>
              <a:t>Adopciones.</a:t>
            </a:r>
            <a:endParaRPr lang="es-EC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755367" y="2719064"/>
            <a:ext cx="849595" cy="1842160"/>
          </a:xfrm>
          <a:prstGeom prst="rect">
            <a:avLst/>
          </a:prstGeom>
          <a:noFill/>
        </p:spPr>
      </p:pic>
      <p:pic>
        <p:nvPicPr>
          <p:cNvPr id="9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9599" y="1147687"/>
            <a:ext cx="692291" cy="1158692"/>
          </a:xfrm>
          <a:prstGeom prst="rect">
            <a:avLst/>
          </a:prstGeom>
          <a:noFill/>
        </p:spPr>
      </p:pic>
      <p:pic>
        <p:nvPicPr>
          <p:cNvPr id="10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7333" y="579409"/>
            <a:ext cx="940375" cy="1678238"/>
          </a:xfrm>
          <a:prstGeom prst="rect">
            <a:avLst/>
          </a:prstGeom>
          <a:noFill/>
        </p:spPr>
      </p:pic>
      <p:pic>
        <p:nvPicPr>
          <p:cNvPr id="11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0646" y="2689086"/>
            <a:ext cx="889358" cy="2007604"/>
          </a:xfrm>
          <a:prstGeom prst="rect">
            <a:avLst/>
          </a:prstGeom>
          <a:noFill/>
        </p:spPr>
      </p:pic>
      <p:graphicFrame>
        <p:nvGraphicFramePr>
          <p:cNvPr id="12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33036"/>
              </p:ext>
            </p:extLst>
          </p:nvPr>
        </p:nvGraphicFramePr>
        <p:xfrm>
          <a:off x="3169099" y="2452187"/>
          <a:ext cx="5589828" cy="21132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7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 – 9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 – 15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9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Niños, niñas y adolescentes </a:t>
            </a:r>
            <a:r>
              <a:rPr kumimoji="0" lang="es-EC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adoptados -  abril </a:t>
            </a:r>
            <a:r>
              <a:rPr kumimoji="0" lang="x-non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3</a:t>
            </a: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401561" y="4190134"/>
            <a:ext cx="849595" cy="1842160"/>
          </a:xfrm>
          <a:prstGeom prst="rect">
            <a:avLst/>
          </a:prstGeom>
          <a:noFill/>
        </p:spPr>
      </p:pic>
      <p:pic>
        <p:nvPicPr>
          <p:cNvPr id="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1932" y="1309255"/>
            <a:ext cx="897519" cy="1502184"/>
          </a:xfrm>
          <a:prstGeom prst="rect">
            <a:avLst/>
          </a:prstGeom>
          <a:noFill/>
        </p:spPr>
      </p:pic>
      <p:pic>
        <p:nvPicPr>
          <p:cNvPr id="9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09525" y="4531402"/>
            <a:ext cx="940375" cy="1678238"/>
          </a:xfrm>
          <a:prstGeom prst="rect">
            <a:avLst/>
          </a:prstGeom>
          <a:noFill/>
        </p:spPr>
      </p:pic>
      <p:pic>
        <p:nvPicPr>
          <p:cNvPr id="10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36888">
            <a:off x="5270799" y="3877611"/>
            <a:ext cx="1415820" cy="1483963"/>
          </a:xfrm>
          <a:prstGeom prst="rect">
            <a:avLst/>
          </a:prstGeom>
          <a:noFill/>
        </p:spPr>
      </p:pic>
      <p:pic>
        <p:nvPicPr>
          <p:cNvPr id="11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083" y="1064104"/>
            <a:ext cx="2331486" cy="1992486"/>
          </a:xfrm>
          <a:prstGeom prst="rect">
            <a:avLst/>
          </a:prstGeom>
          <a:noFill/>
        </p:spPr>
      </p:pic>
      <p:graphicFrame>
        <p:nvGraphicFramePr>
          <p:cNvPr id="16" name="10 Gráfico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571204"/>
              </p:ext>
            </p:extLst>
          </p:nvPr>
        </p:nvGraphicFramePr>
        <p:xfrm>
          <a:off x="1926116" y="850028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7 Gráfico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514855"/>
              </p:ext>
            </p:extLst>
          </p:nvPr>
        </p:nvGraphicFramePr>
        <p:xfrm>
          <a:off x="991518" y="3448280"/>
          <a:ext cx="4450815" cy="30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" name="9 Gráfico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305871"/>
              </p:ext>
            </p:extLst>
          </p:nvPr>
        </p:nvGraphicFramePr>
        <p:xfrm>
          <a:off x="6301647" y="183297"/>
          <a:ext cx="5627803" cy="341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" name="8 Gráfico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149984"/>
              </p:ext>
            </p:extLst>
          </p:nvPr>
        </p:nvGraphicFramePr>
        <p:xfrm>
          <a:off x="6483919" y="3599578"/>
          <a:ext cx="5028708" cy="315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0560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95108" y="426075"/>
            <a:ext cx="43615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2513" y="5647267"/>
            <a:ext cx="3180820" cy="1083733"/>
          </a:xfrm>
          <a:prstGeom prst="rect">
            <a:avLst/>
          </a:prstGeom>
          <a:solidFill>
            <a:srgbClr val="2131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A0DF4B6-A763-D493-6E7C-3D1B3631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878" y="5771369"/>
            <a:ext cx="3200693" cy="8324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D864E2B-EFCC-2B4E-A482-377A5780B615}"/>
              </a:ext>
            </a:extLst>
          </p:cNvPr>
          <p:cNvSpPr txBox="1"/>
          <p:nvPr/>
        </p:nvSpPr>
        <p:spPr>
          <a:xfrm>
            <a:off x="3140010" y="2528846"/>
            <a:ext cx="4817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nforme</a:t>
            </a:r>
            <a:r>
              <a:rPr lang="es-EC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Abril 2023.</a:t>
            </a:r>
            <a:endParaRPr lang="es-EC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graphicFrame>
        <p:nvGraphicFramePr>
          <p:cNvPr id="9" name="6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216036"/>
              </p:ext>
            </p:extLst>
          </p:nvPr>
        </p:nvGraphicFramePr>
        <p:xfrm>
          <a:off x="838200" y="1153391"/>
          <a:ext cx="10515600" cy="502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1689100" y="117835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b="1" dirty="0">
                <a:latin typeface="+mj-lt"/>
                <a:cs typeface="Arial" pitchFamily="34" charset="0"/>
              </a:rPr>
              <a:t>Procesos de candidatos adoptantes en las Unidades Técnicas de Adopciones a nivel nacional realizados en </a:t>
            </a:r>
            <a:r>
              <a:rPr lang="es-EC" b="1" dirty="0" smtClean="0">
                <a:latin typeface="+mj-lt"/>
                <a:cs typeface="Arial" pitchFamily="34" charset="0"/>
              </a:rPr>
              <a:t>abril</a:t>
            </a:r>
            <a:endParaRPr lang="es-EC" sz="1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9" name="9 Rectángulo redondeado"/>
          <p:cNvSpPr/>
          <p:nvPr/>
        </p:nvSpPr>
        <p:spPr>
          <a:xfrm>
            <a:off x="1689100" y="84240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dirty="0">
                <a:cs typeface="Arial" pitchFamily="34" charset="0"/>
              </a:rPr>
              <a:t>Procesos de candidatos adoptantes en las Unidades Técnicas de Adopciones a nivel nacional </a:t>
            </a:r>
          </a:p>
        </p:txBody>
      </p:sp>
      <p:pic>
        <p:nvPicPr>
          <p:cNvPr id="10" name="11 Imagen" descr="TReN De SeGuiMieNTo-01.jpg"/>
          <p:cNvPicPr>
            <a:picLocks noChangeAspect="1"/>
          </p:cNvPicPr>
          <p:nvPr/>
        </p:nvPicPr>
        <p:blipFill>
          <a:blip r:embed="rId5"/>
          <a:srcRect t="70970"/>
          <a:stretch>
            <a:fillRect/>
          </a:stretch>
        </p:blipFill>
        <p:spPr>
          <a:xfrm>
            <a:off x="3809926" y="5491511"/>
            <a:ext cx="5039998" cy="799188"/>
          </a:xfrm>
          <a:prstGeom prst="rect">
            <a:avLst/>
          </a:prstGeom>
        </p:spPr>
      </p:pic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35291"/>
              </p:ext>
            </p:extLst>
          </p:nvPr>
        </p:nvGraphicFramePr>
        <p:xfrm>
          <a:off x="1825669" y="1313791"/>
          <a:ext cx="8569038" cy="3937355"/>
        </p:xfrm>
        <a:graphic>
          <a:graphicData uri="http://schemas.openxmlformats.org/drawingml/2006/table">
            <a:tbl>
              <a:tblPr/>
              <a:tblGrid>
                <a:gridCol w="762370"/>
                <a:gridCol w="1341771"/>
                <a:gridCol w="762370"/>
                <a:gridCol w="884349"/>
                <a:gridCol w="762370"/>
                <a:gridCol w="762370"/>
                <a:gridCol w="762370"/>
                <a:gridCol w="1006328"/>
                <a:gridCol w="762370"/>
                <a:gridCol w="762370"/>
              </a:tblGrid>
              <a:tr h="27415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Enero a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18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DE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DE FAMILIAS SOLICITANTES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ENTREVISTA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CONTÍNUA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 DE ADOPCIÓN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 ESTUDIO DE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REMISIÓN A PROCESO PSICOLÓGICO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IDÓNEAS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QUE INGRESAN AL CAF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6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1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6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abril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0801093" y="3709046"/>
            <a:ext cx="849595" cy="1339524"/>
          </a:xfrm>
          <a:prstGeom prst="rect">
            <a:avLst/>
          </a:prstGeom>
          <a:noFill/>
        </p:spPr>
      </p:pic>
      <p:pic>
        <p:nvPicPr>
          <p:cNvPr id="1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0257" y="3678321"/>
            <a:ext cx="692291" cy="1158692"/>
          </a:xfrm>
          <a:prstGeom prst="rect">
            <a:avLst/>
          </a:prstGeom>
          <a:noFill/>
        </p:spPr>
      </p:pic>
      <p:sp>
        <p:nvSpPr>
          <p:cNvPr id="19" name="14 CuadroTexto"/>
          <p:cNvSpPr txBox="1"/>
          <p:nvPr/>
        </p:nvSpPr>
        <p:spPr>
          <a:xfrm>
            <a:off x="647228" y="3636135"/>
            <a:ext cx="1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0" name="15 CuadroTexto"/>
          <p:cNvSpPr txBox="1"/>
          <p:nvPr/>
        </p:nvSpPr>
        <p:spPr>
          <a:xfrm>
            <a:off x="647227" y="1629973"/>
            <a:ext cx="20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1" name="19 Rectángulo"/>
          <p:cNvSpPr/>
          <p:nvPr/>
        </p:nvSpPr>
        <p:spPr>
          <a:xfrm>
            <a:off x="9602185" y="2788042"/>
            <a:ext cx="1600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cs typeface="Arial" panose="020B0604020202020204" pitchFamily="34" charset="0"/>
              </a:rPr>
              <a:t>NNA con declaratoria de adoptabilidad concedida.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8532652" y="158634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96089"/>
              </p:ext>
            </p:extLst>
          </p:nvPr>
        </p:nvGraphicFramePr>
        <p:xfrm>
          <a:off x="2702859" y="1586348"/>
          <a:ext cx="4840942" cy="106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5 – 9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10 – 15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535164"/>
              </p:ext>
            </p:extLst>
          </p:nvPr>
        </p:nvGraphicFramePr>
        <p:xfrm>
          <a:off x="2702858" y="3456427"/>
          <a:ext cx="2963156" cy="869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4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Masculino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Femenino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8782788" y="2933207"/>
            <a:ext cx="81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09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3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abril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6033036" y="1330756"/>
            <a:ext cx="849595" cy="1339524"/>
          </a:xfrm>
          <a:prstGeom prst="rect">
            <a:avLst/>
          </a:prstGeom>
          <a:noFill/>
        </p:spPr>
      </p:pic>
      <p:pic>
        <p:nvPicPr>
          <p:cNvPr id="15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8346" y="1819205"/>
            <a:ext cx="692291" cy="1158692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865005" y="1301281"/>
            <a:ext cx="31313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un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cs typeface="Arial" pitchFamily="34" charset="0"/>
            </a:endParaRPr>
          </a:p>
        </p:txBody>
      </p:sp>
      <p:pic>
        <p:nvPicPr>
          <p:cNvPr id="17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7"/>
          <a:srcRect l="40189" t="38889" r="36265" b="38889"/>
          <a:stretch>
            <a:fillRect/>
          </a:stretch>
        </p:blipFill>
        <p:spPr bwMode="auto">
          <a:xfrm>
            <a:off x="2914796" y="4359353"/>
            <a:ext cx="1818568" cy="2018721"/>
          </a:xfrm>
          <a:prstGeom prst="rect">
            <a:avLst/>
          </a:prstGeom>
          <a:noFill/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20239"/>
              </p:ext>
            </p:extLst>
          </p:nvPr>
        </p:nvGraphicFramePr>
        <p:xfrm>
          <a:off x="1438892" y="2455443"/>
          <a:ext cx="2278084" cy="1372925"/>
        </p:xfrm>
        <a:graphic>
          <a:graphicData uri="http://schemas.openxmlformats.org/drawingml/2006/table">
            <a:tbl>
              <a:tblPr/>
              <a:tblGrid>
                <a:gridCol w="1139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 Hermanos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" name="1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C64D8AEF-68EF-4FF9-AAFD-A2745F42D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65114"/>
              </p:ext>
            </p:extLst>
          </p:nvPr>
        </p:nvGraphicFramePr>
        <p:xfrm>
          <a:off x="6213513" y="616945"/>
          <a:ext cx="5844419" cy="498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7771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1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534373"/>
              </p:ext>
            </p:extLst>
          </p:nvPr>
        </p:nvGraphicFramePr>
        <p:xfrm>
          <a:off x="1127682" y="1825625"/>
          <a:ext cx="3336741" cy="37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3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98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No.</a:t>
                      </a:r>
                      <a:r>
                        <a:rPr lang="es-MX" sz="1400" baseline="0" dirty="0"/>
                        <a:t> NNA con Declaratoria de Adoptabilidad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1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2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3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4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5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7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DMQ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Total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3" name="Picture 4" descr="C:\Users\maria.cevallos\Desktop\Lanzamiento de la Adopción\GRAFICOS_MULTIMEDIA\Recurso 34_.png">
            <a:extLst>
              <a:ext uri="{FF2B5EF4-FFF2-40B4-BE49-F238E27FC236}">
                <a16:creationId xmlns:a16="http://schemas.microsoft.com/office/drawing/2014/main" xmlns="" id="{E5EA8D89-DBEE-46B5-8537-0BA9AB3C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755" y="5303196"/>
            <a:ext cx="1925822" cy="1061342"/>
          </a:xfrm>
          <a:prstGeom prst="rect">
            <a:avLst/>
          </a:prstGeom>
          <a:noFill/>
        </p:spPr>
      </p:pic>
      <p:sp>
        <p:nvSpPr>
          <p:cNvPr id="1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abril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2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8B633EA-66AA-4CAA-ADEC-DD182C3D0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997696"/>
              </p:ext>
            </p:extLst>
          </p:nvPr>
        </p:nvGraphicFramePr>
        <p:xfrm>
          <a:off x="6404860" y="780705"/>
          <a:ext cx="5653072" cy="494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390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7965813" y="6872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4" b="26829"/>
          <a:stretch/>
        </p:blipFill>
        <p:spPr bwMode="auto">
          <a:xfrm>
            <a:off x="213104" y="782478"/>
            <a:ext cx="1303799" cy="16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9 Rectángulo redondeado"/>
          <p:cNvSpPr/>
          <p:nvPr/>
        </p:nvSpPr>
        <p:spPr>
          <a:xfrm>
            <a:off x="865005" y="276066"/>
            <a:ext cx="536163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 en el CAF a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abril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9" name="10 CuadroTexto"/>
          <p:cNvSpPr txBox="1"/>
          <p:nvPr/>
        </p:nvSpPr>
        <p:spPr>
          <a:xfrm>
            <a:off x="1516903" y="435912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6984868" y="260694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31" name="Picture 4" descr="C:\Users\maria.cevallos\Desktop\Lanzamiento de la Adopción\GRAFICOS_MULTIMEDIA\Recurso 8pas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3185" y="4202580"/>
            <a:ext cx="970227" cy="1607312"/>
          </a:xfrm>
          <a:prstGeom prst="rect">
            <a:avLst/>
          </a:prstGeom>
          <a:noFill/>
        </p:spPr>
      </p:pic>
      <p:pic>
        <p:nvPicPr>
          <p:cNvPr id="32" name="Picture 5" descr="C:\Users\maria.cevallos\Desktop\Lanzamiento de la Adopción\GRAFICOS_MULTIMEDIA\Recurso 7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3338" y="4009051"/>
            <a:ext cx="1187049" cy="1863960"/>
          </a:xfrm>
          <a:prstGeom prst="rect">
            <a:avLst/>
          </a:prstGeom>
          <a:noFill/>
        </p:spPr>
      </p:pic>
      <p:pic>
        <p:nvPicPr>
          <p:cNvPr id="33" name="Picture 2" descr="C:\Users\maria.cevallos\Desktop\Lanzamiento de la Adopción\GRAFICOS_MULTIMEDIA\Recurso 2pref-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925123">
            <a:off x="5764931" y="3418540"/>
            <a:ext cx="1183358" cy="893906"/>
          </a:xfrm>
          <a:prstGeom prst="rect">
            <a:avLst/>
          </a:prstGeom>
          <a:noFill/>
        </p:spPr>
      </p:pic>
      <p:pic>
        <p:nvPicPr>
          <p:cNvPr id="34" name="Picture 3" descr="C:\Users\maria.cevallos\Desktop\Lanzamiento de la Adopción\GRAFICOS_MULTIMEDIA\Recurso 5pref-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275388">
            <a:off x="7447008" y="3201437"/>
            <a:ext cx="1163094" cy="1163094"/>
          </a:xfrm>
          <a:prstGeom prst="rect">
            <a:avLst/>
          </a:prstGeom>
          <a:noFill/>
        </p:spPr>
      </p:pic>
      <p:pic>
        <p:nvPicPr>
          <p:cNvPr id="3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8913" y="4421804"/>
            <a:ext cx="823691" cy="1400084"/>
          </a:xfrm>
          <a:prstGeom prst="rect">
            <a:avLst/>
          </a:prstGeom>
          <a:noFill/>
        </p:spPr>
      </p:pic>
      <p:pic>
        <p:nvPicPr>
          <p:cNvPr id="36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2965" y="1454614"/>
            <a:ext cx="753779" cy="1989462"/>
          </a:xfrm>
          <a:prstGeom prst="rect">
            <a:avLst/>
          </a:prstGeom>
          <a:noFill/>
        </p:spPr>
      </p:pic>
      <p:pic>
        <p:nvPicPr>
          <p:cNvPr id="37" name="Picture 4" descr="C:\Users\maria.cevallos\Desktop\Lanzamiento de la Adopción\GRAFICOS_MULTIMEDIA\Recurso 6pref-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578444">
            <a:off x="9250861" y="3317089"/>
            <a:ext cx="852605" cy="1002873"/>
          </a:xfrm>
          <a:prstGeom prst="rect">
            <a:avLst/>
          </a:prstGeom>
          <a:noFill/>
        </p:spPr>
      </p:pic>
      <p:sp>
        <p:nvSpPr>
          <p:cNvPr id="38" name="25 Rectángulo"/>
          <p:cNvSpPr/>
          <p:nvPr/>
        </p:nvSpPr>
        <p:spPr>
          <a:xfrm>
            <a:off x="8999171" y="1189801"/>
            <a:ext cx="1600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cs typeface="Arial" panose="020B0604020202020204" pitchFamily="34" charset="0"/>
              </a:rPr>
              <a:t>NNA con declaratoria de adoptabilidad en el CAF</a:t>
            </a:r>
          </a:p>
        </p:txBody>
      </p:sp>
      <p:pic>
        <p:nvPicPr>
          <p:cNvPr id="3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64998">
            <a:off x="10596828" y="1738587"/>
            <a:ext cx="603066" cy="950831"/>
          </a:xfrm>
          <a:prstGeom prst="rect">
            <a:avLst/>
          </a:prstGeom>
          <a:noFill/>
        </p:spPr>
      </p:pic>
      <p:sp>
        <p:nvSpPr>
          <p:cNvPr id="40" name="CuadroTexto 39"/>
          <p:cNvSpPr txBox="1"/>
          <p:nvPr/>
        </p:nvSpPr>
        <p:spPr>
          <a:xfrm>
            <a:off x="8550566" y="1284987"/>
            <a:ext cx="57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92749"/>
              </p:ext>
            </p:extLst>
          </p:nvPr>
        </p:nvGraphicFramePr>
        <p:xfrm>
          <a:off x="5830022" y="4207010"/>
          <a:ext cx="4623795" cy="1513887"/>
        </p:xfrm>
        <a:graphic>
          <a:graphicData uri="http://schemas.openxmlformats.org/drawingml/2006/table">
            <a:tbl>
              <a:tblPr/>
              <a:tblGrid>
                <a:gridCol w="1034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14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Condición 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 preexistencias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</a:t>
                      </a: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Moderada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Grave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826"/>
              </p:ext>
            </p:extLst>
          </p:nvPr>
        </p:nvGraphicFramePr>
        <p:xfrm>
          <a:off x="2280094" y="5006236"/>
          <a:ext cx="1625600" cy="86677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Masculino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Femenino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66408"/>
              </p:ext>
            </p:extLst>
          </p:nvPr>
        </p:nvGraphicFramePr>
        <p:xfrm>
          <a:off x="1358590" y="1904047"/>
          <a:ext cx="2895600" cy="1000125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 – 4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– 9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 – 15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Más de 16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73" y="50050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4" name="11 CuadroTexto"/>
          <p:cNvSpPr txBox="1"/>
          <p:nvPr/>
        </p:nvSpPr>
        <p:spPr>
          <a:xfrm>
            <a:off x="6505037" y="260048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étnico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44" name="19 CuadroTexto"/>
          <p:cNvSpPr txBox="1"/>
          <p:nvPr/>
        </p:nvSpPr>
        <p:spPr>
          <a:xfrm>
            <a:off x="865005" y="1311802"/>
            <a:ext cx="406110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4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56" y="3444008"/>
            <a:ext cx="823691" cy="1705712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44393" b="26829"/>
          <a:stretch/>
        </p:blipFill>
        <p:spPr bwMode="auto">
          <a:xfrm>
            <a:off x="4977188" y="1708192"/>
            <a:ext cx="2013506" cy="17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336888">
            <a:off x="9808008" y="1678926"/>
            <a:ext cx="1232940" cy="1421651"/>
          </a:xfrm>
          <a:prstGeom prst="rect">
            <a:avLst/>
          </a:prstGeom>
          <a:noFill/>
        </p:spPr>
      </p:pic>
      <p:pic>
        <p:nvPicPr>
          <p:cNvPr id="48" name="Picture 7" descr="C:\Users\maria.cevallos\Desktop\Lanzamiento de la Adopción\pasos el proceso\Paso 8\Niño3 letraC-01.png"/>
          <p:cNvPicPr>
            <a:picLocks noChangeAspect="1" noChangeArrowheads="1"/>
          </p:cNvPicPr>
          <p:nvPr/>
        </p:nvPicPr>
        <p:blipFill>
          <a:blip r:embed="rId8"/>
          <a:srcRect l="33041" t="38889" r="32318" b="21678"/>
          <a:stretch>
            <a:fillRect/>
          </a:stretch>
        </p:blipFill>
        <p:spPr bwMode="auto">
          <a:xfrm>
            <a:off x="3820741" y="4263252"/>
            <a:ext cx="1156447" cy="1529946"/>
          </a:xfrm>
          <a:prstGeom prst="rect">
            <a:avLst/>
          </a:prstGeom>
          <a:noFill/>
        </p:spPr>
      </p:pic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68200"/>
              </p:ext>
            </p:extLst>
          </p:nvPr>
        </p:nvGraphicFramePr>
        <p:xfrm>
          <a:off x="2016627" y="2600483"/>
          <a:ext cx="2138878" cy="1324239"/>
        </p:xfrm>
        <a:graphic>
          <a:graphicData uri="http://schemas.openxmlformats.org/drawingml/2006/table">
            <a:tbl>
              <a:tblPr/>
              <a:tblGrid>
                <a:gridCol w="1186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 de  Hermanos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70860"/>
              </p:ext>
            </p:extLst>
          </p:nvPr>
        </p:nvGraphicFramePr>
        <p:xfrm>
          <a:off x="7480551" y="3573215"/>
          <a:ext cx="3753508" cy="1200667"/>
        </p:xfrm>
        <a:graphic>
          <a:graphicData uri="http://schemas.openxmlformats.org/drawingml/2006/table">
            <a:tbl>
              <a:tblPr/>
              <a:tblGrid>
                <a:gridCol w="938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Mestizo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Afro-ecuatoriano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Indígena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Shuar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en el CAF a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abril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3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848</Words>
  <Application>Microsoft Office PowerPoint</Application>
  <PresentationFormat>Panorámica</PresentationFormat>
  <Paragraphs>322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cajasmarcia@gmail.com</dc:creator>
  <cp:lastModifiedBy>Maria Belen Cevallos Fuentes</cp:lastModifiedBy>
  <cp:revision>21</cp:revision>
  <dcterms:created xsi:type="dcterms:W3CDTF">2023-02-10T14:43:18Z</dcterms:created>
  <dcterms:modified xsi:type="dcterms:W3CDTF">2023-05-15T16:31:43Z</dcterms:modified>
</cp:coreProperties>
</file>