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QuickStyle+xml"/>
  <Override PartName="/ppt/viewProps.xml" ContentType="application/vnd.openxmlformats-officedocument.presentationml.viewProps+xml"/>
  <Override PartName="/ppt/diagrams/layout1.xml" ContentType="application/vnd.openxmlformats-officedocument.drawingml.diagramLayout+xml"/>
  <Override PartName="/ppt/diagrams/data1.xml" ContentType="application/vnd.openxmlformats-officedocument.drawingml.diagramData+xml"/>
  <Override PartName="/ppt/charts/style6.xml" ContentType="application/vnd.ms-office.chartstyle+xml"/>
  <Override PartName="/ppt/drawings/drawing3.xml" ContentType="application/vnd.openxmlformats-officedocument.drawingml.chartshapes+xml"/>
  <Override PartName="/ppt/slideLayouts/slideLayout4.xml" ContentType="application/vnd.openxmlformats-officedocument.presentationml.slideLayou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s/slide9.xml" ContentType="application/vnd.openxmlformats-officedocument.presentationml.slide+xml"/>
  <Override PartName="/ppt/charts/colors4.xml" ContentType="application/vnd.ms-office.chartcolorstyle+xml"/>
  <Override PartName="/ppt/slides/slide1.xml" ContentType="application/vnd.openxmlformats-officedocument.presentationml.slide+xml"/>
  <Override PartName="/ppt/charts/chart6.xml" ContentType="application/vnd.openxmlformats-officedocument.drawingml.chart+xml"/>
  <Override PartName="/ppt/slideLayouts/slideLayout3.xml" ContentType="application/vnd.openxmlformats-officedocument.presentationml.slideLayout+xml"/>
  <Override PartName="/ppt/charts/style3.xml" ContentType="application/vnd.ms-office.chartstyle+xml"/>
  <Override PartName="/ppt/charts/colors3.xml" ContentType="application/vnd.ms-office.chartcolorstyle+xml"/>
  <Override PartName="/ppt/charts/colors7.xml" ContentType="application/vnd.ms-office.chartcolorstyle+xml"/>
  <Override PartName="/ppt/diagrams/colors1.xml" ContentType="application/vnd.openxmlformats-officedocument.drawingml.diagramColors+xml"/>
  <Override PartName="/ppt/charts/style4.xml" ContentType="application/vnd.ms-office.chartstyle+xml"/>
  <Override PartName="/ppt/charts/style7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charts/colors2.xml" ContentType="application/vnd.ms-office.chartcolorstyle+xml"/>
  <Override PartName="/ppt/slides/slide11.xml" ContentType="application/vnd.openxmlformats-officedocument.presentationml.slide+xml"/>
  <Override PartName="/ppt/charts/chart5.xml" ContentType="application/vnd.openxmlformats-officedocument.drawingml.chart+xml"/>
  <Override PartName="/ppt/charts/chart9.xml" ContentType="application/vnd.openxmlformats-officedocument.drawingml.chart+xml"/>
  <Override PartName="/ppt/slides/slide13.xml" ContentType="application/vnd.openxmlformats-officedocument.presentationml.slide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diagrams/drawing1.xml" ContentType="application/vnd.openxmlformats-officedocument.drawingml.diagramDrawing+xml"/>
  <Override PartName="/ppt/charts/style1.xml" ContentType="application/vnd.ms-office.chartstyle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charts/colors1.xml" ContentType="application/vnd.ms-office.chartcolorstyle+xml"/>
  <Override PartName="/ppt/charts/chart7.xml" ContentType="application/vnd.openxmlformats-officedocument.drawingml.chart+xml"/>
  <Override PartName="/ppt/charts/style2.xml" ContentType="application/vnd.ms-office.chartstyle+xml"/>
  <Override PartName="/ppt/charts/chart1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12192000" cy="6858000"/>
  <p:defaultTextStyle>
    <a:defPPr>
      <a:defRPr lang="es-EC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2D5ABB26-0587-4C30-8999-92F81FD0307C}">
  <a:tblStyle styleId="{2D5ABB26-0587-4C30-8999-92F81FD0307C}" styleName="No Style, No Grid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/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/>
          </a:solidFill>
        </a:fill>
      </a:tcStyle>
    </a:lastCol>
    <a:fir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/>
          </a:solidFill>
        </a:fill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>
              <a:noFill/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dk1"/>
      </a:tcTxStyle>
      <a:tcStyle>
        <a:tcBdr>
          <a:bottom>
            <a:ln>
              <a:noFill/>
            </a:ln>
          </a:bottom>
        </a:tcBdr>
        <a:fill>
          <a:solidFill>
            <a:schemeClr val="l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7" d="100"/>
          <a:sy n="107" d="100"/>
        </p:scale>
        <p:origin x="1098" y="114"/>
      </p:cViewPr>
      <p:guideLst>
        <p:guide pos="2160" orient="horz"/>
        <p:guide pos="384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 /><Relationship Id="rId20" Type="http://schemas.openxmlformats.org/officeDocument/2006/relationships/tableStyles" Target="tableStyles.xml" /><Relationship Id="rId21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microsoft.com/office/2011/relationships/chartStyle" Target="style1.xml" /><Relationship Id="rId2" Type="http://schemas.microsoft.com/office/2011/relationships/chartColorStyle" Target="colors1.xml" /><Relationship Id="rId3" Type="http://schemas.openxmlformats.org/officeDocument/2006/relationships/package" Target="../embeddings/Microsoft_Excel_Worksheet1.xlsx" /></Relationships>
</file>

<file path=ppt/charts/_rels/chart2.xml.rels><?xml version="1.0" encoding="UTF-8" standalone="yes"?><Relationships xmlns="http://schemas.openxmlformats.org/package/2006/relationships"><Relationship Id="rId1" Type="http://schemas.microsoft.com/office/2011/relationships/chartStyle" Target="style2.xml" /><Relationship Id="rId2" Type="http://schemas.microsoft.com/office/2011/relationships/chartColorStyle" Target="colors2.xml" /><Relationship Id="rId3" Type="http://schemas.openxmlformats.org/officeDocument/2006/relationships/package" Target="../embeddings/Microsoft_Excel_Worksheet2.xlsx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1.xml" /><Relationship Id="rId2" Type="http://schemas.openxmlformats.org/officeDocument/2006/relationships/package" Target="../embeddings/Microsoft_Excel_Worksheet3.xlsx" 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<?xml version="1.0" encoding="UTF-8" standalone="yes"?><Relationships xmlns="http://schemas.openxmlformats.org/package/2006/relationships"><Relationship Id="rId1" Type="http://schemas.microsoft.com/office/2011/relationships/chartStyle" Target="style3.xml" /><Relationship Id="rId2" Type="http://schemas.microsoft.com/office/2011/relationships/chartColorStyle" Target="colors3.xml" /><Relationship Id="rId3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2.xml" /><Relationship Id="rId2" Type="http://schemas.microsoft.com/office/2011/relationships/chartStyle" Target="style4.xml" /><Relationship Id="rId3" Type="http://schemas.microsoft.com/office/2011/relationships/chartColorStyle" Target="colors4.xml" /><Relationship Id="rId4" Type="http://schemas.openxmlformats.org/officeDocument/2006/relationships/package" Target="../embeddings/Microsoft_Excel_Worksheet6.xlsx" 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3.xml" /><Relationship Id="rId2" Type="http://schemas.microsoft.com/office/2011/relationships/chartStyle" Target="style5.xml" /><Relationship Id="rId3" Type="http://schemas.microsoft.com/office/2011/relationships/chartColorStyle" Target="colors5.xml" /><Relationship Id="rId4" Type="http://schemas.openxmlformats.org/officeDocument/2006/relationships/package" Target="../embeddings/Microsoft_Excel_Worksheet7.xlsx" /></Relationships>
</file>

<file path=ppt/charts/_rels/chart8.xml.rels><?xml version="1.0" encoding="UTF-8" standalone="yes"?><Relationships xmlns="http://schemas.openxmlformats.org/package/2006/relationships"><Relationship Id="rId1" Type="http://schemas.microsoft.com/office/2011/relationships/chartStyle" Target="style6.xml" /><Relationship Id="rId2" Type="http://schemas.microsoft.com/office/2011/relationships/chartColorStyle" Target="colors6.xml" /><Relationship Id="rId3" Type="http://schemas.openxmlformats.org/officeDocument/2006/relationships/package" Target="../embeddings/Microsoft_Excel_Worksheet8.xlsx" /></Relationships>
</file>

<file path=ppt/charts/_rels/chart9.xml.rels><?xml version="1.0" encoding="UTF-8" standalone="yes"?><Relationships xmlns="http://schemas.openxmlformats.org/package/2006/relationships"><Relationship Id="rId1" Type="http://schemas.microsoft.com/office/2011/relationships/chartStyle" Target="style7.xml" /><Relationship Id="rId2" Type="http://schemas.microsoft.com/office/2011/relationships/chartColorStyle" Target="colors7.xml" /><Relationship Id="rId3" Type="http://schemas.openxmlformats.org/officeDocument/2006/relationships/package" Target="../embeddings/Microsoft_Excel_Worksheet9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s-ES"/>
  <c:roundedCorners val="0"/>
  <mc:AlternateContent>
    <mc:Choice Requires="c14">
      <c14:style val="104"/>
    </mc:Choice>
    <mc:Fallback>
      <c:style val="4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 bwMode="auto">
        <a:prstGeom prst="rect">
          <a:avLst/>
        </a:prstGeom>
        <a:noFill/>
        <a:ln>
          <a:noFill/>
        </a:ln>
        <a:effectLst/>
      </c:spPr>
    </c:floor>
    <c:sideWall>
      <c:thickness val="0"/>
      <c:spPr bwMode="auto">
        <a:prstGeom prst="rect">
          <a:avLst/>
        </a:prstGeom>
        <a:noFill/>
        <a:ln>
          <a:noFill/>
        </a:ln>
        <a:effectLst/>
      </c:spPr>
    </c:sideWall>
    <c:backWall>
      <c:thickness val="0"/>
      <c:spPr bwMode="auto">
        <a:prstGeom prst="rect">
          <a:avLst/>
        </a:prstGeom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 bwMode="auto">
            <a:prstGeom prst="rect">
              <a:avLst/>
            </a:prstGeom>
            <a:solidFill>
              <a:srgbClr val="E682D1"/>
            </a:solidFill>
          </c:spPr>
          <c:dPt>
            <c:idx val="0"/>
            <c:bubble3D val="0"/>
            <c:spPr bwMode="auto">
              <a:prstGeom prst="rect">
                <a:avLst/>
              </a:prstGeom>
              <a:solidFill>
                <a:srgbClr val="F9DFF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rgbClr val="E682D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rgbClr val="E682D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</c:spPr>
          </c:dPt>
          <c:dPt>
            <c:idx val="3"/>
            <c:bubble3D val="0"/>
            <c:spPr bwMode="auto">
              <a:prstGeom prst="rect">
                <a:avLst/>
              </a:prstGeom>
              <a:solidFill>
                <a:srgbClr val="E682D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</c:spPr>
          </c:dPt>
          <c:dLbls>
            <c:dLbl>
              <c:idx val="0"/>
              <c:dLblPos val="outEnd"/>
              <c:layout/>
              <c:showBubbleSize val="0"/>
              <c:showCatName val="1"/>
              <c:showLegendKey val="0"/>
              <c:showPercent val="0"/>
              <c:showSerName val="0"/>
              <c:showVal val="0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50" b="1" i="0" u="none" strike="noStrike" spc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CC520DC-DE1E-47CD-A546-17C93ADDEC5D}" type="CATEGORYNAME">
                      <a:rPr lang="en-US">
                        <a:solidFill>
                          <a:srgbClr val="E682D1"/>
                        </a:solidFill>
                      </a:rPr>
                      <a:t>CATEGORYNAME</a:t>
                    </a:fld>
                    <a:endParaRPr lang="es-EC"/>
                  </a:p>
                </c:rich>
              </c:tx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50" b="1" i="0" u="none" strike="noStrike" spc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C"/>
                </a:p>
              </c:txPr>
              <c:extLst>
                <c:ext uri="{CE6537A1-D6FC-4f65-9D91-7224C49458BB}">
                  <c15:showDataLabelsRange val="0"/>
                </c:ext>
              </c:extLst>
            </c:dLbl>
            <c:dLbl>
              <c:idx val="1"/>
              <c:dLblPos val="outEnd"/>
              <c:layout/>
              <c:showBubbleSize val="0"/>
              <c:showCatName val="1"/>
              <c:showLegendKey val="0"/>
              <c:showPercent val="0"/>
              <c:showSerName val="0"/>
              <c:showVal val="0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50" b="1" i="0" u="none" strike="noStrike" spc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18F3341-C44B-4944-A263-C1EE64D30AF8}" type="CATEGORYNAME">
                      <a:rPr lang="en-US">
                        <a:solidFill>
                          <a:srgbClr val="E682D1"/>
                        </a:solidFill>
                      </a:rPr>
                      <a:t>CATEGORYNAME</a:t>
                    </a:fld>
                    <a:endParaRPr lang="es-EC"/>
                  </a:p>
                </c:rich>
              </c:tx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50" b="1" i="0" u="none" strike="noStrike" spc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C"/>
                </a:p>
              </c:txPr>
              <c:extLst>
                <c:ext uri="{CE6537A1-D6FC-4f65-9D91-7224C49458BB}">
                  <c15:showDataLabelsRange val="0"/>
                </c:ext>
              </c:extLst>
            </c:dLbl>
            <c:dLbl>
              <c:idx val="2"/>
              <c:dLblPos val="outEnd"/>
              <c:layout/>
              <c:showBubbleSize val="0"/>
              <c:showCatName val="1"/>
              <c:showLegendKey val="0"/>
              <c:showPercent val="0"/>
              <c:showSerName val="0"/>
              <c:showVal val="0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50" b="1" i="0" u="none" strike="noStrike" spc="0">
                      <a:solidFill>
                        <a:schemeClr val="accent2">
                          <a:shade val="86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C"/>
                </a:p>
              </c:txPr>
            </c:dLbl>
            <c:dLbl>
              <c:idx val="3"/>
              <c:dLblPos val="outEnd"/>
              <c:layout/>
              <c:showBubbleSize val="0"/>
              <c:showCatName val="1"/>
              <c:showLegendKey val="0"/>
              <c:showPercent val="0"/>
              <c:showSerName val="0"/>
              <c:showVal val="0"/>
              <c:spPr bwMode="auto">
                <a:prstGeom prst="rect">
                  <a:avLst/>
                </a:prstGeom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50" b="1" i="0" u="none" strike="noStrike" spc="0">
                      <a:solidFill>
                        <a:schemeClr val="accent2">
                          <a:shade val="58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C"/>
                </a:p>
              </c:txPr>
            </c:dLbl>
            <c:dLblPos val="outEnd"/>
            <c:leaderLines>
              <c:spPr bwMode="auto">
                <a:prstGeom prst="rect">
                  <a:avLst/>
                </a:prstGeom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showBubbleSize val="0"/>
            <c:showCatName val="1"/>
            <c:showLeaderLines val="1"/>
            <c:showLegendKey val="0"/>
            <c:showPercent val="0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</c:dLbls>
          <c:cat>
            <c:strRef>
              <c:f>Hoja1!$A$2:$A$5</c:f>
              <c:strCache>
                <c:ptCount val="2"/>
                <c:pt idx="0">
                  <c:v>Sola</c:v>
                </c:pt>
                <c:pt idx="1">
                  <c:v>Pareja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9</c:v>
                </c:pt>
                <c:pt idx="1">
                  <c:v>62</c:v>
                </c:pt>
              </c:numCache>
            </c:numRef>
          </c:val>
        </c:ser>
        <c:dLbls>
          <c:dLblPos val="outEnd"/>
          <c:showBubbleSize val="0"/>
          <c:showCatName val="1"/>
          <c:showLeaderLines val="1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C"/>
        </a:p>
      </c:txPr>
    </c:legend>
    <c:plotVisOnly val="1"/>
    <c:dispBlanksAs val="gap"/>
    <c:showDLblsOverMax val="0"/>
  </c:chart>
  <c:spPr bwMode="auto">
    <a:xfrm>
      <a:off x="1447128" y="3302758"/>
      <a:ext cx="4782782" cy="2867494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es-EC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s-ES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918"/>
          <c:y val="0.142395"/>
          <c:w val="0.800437"/>
          <c:h val="0.7030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 xml:space="preserve">Serie 1</c:v>
                </c:pt>
              </c:strCache>
            </c:strRef>
          </c:tx>
          <c:spPr bwMode="auto">
            <a:prstGeom prst="rect">
              <a:avLst/>
            </a:prstGeom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dLblPos val="outEnd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Hoja1!$A$2:$A$5</c:f>
              <c:strCache>
                <c:ptCount val="4"/>
                <c:pt idx="0">
                  <c:v xml:space="preserve">1 a 5 años</c:v>
                </c:pt>
                <c:pt idx="1">
                  <c:v xml:space="preserve">6 a 10 años</c:v>
                </c:pt>
                <c:pt idx="2">
                  <c:v xml:space="preserve">11 a 15 años</c:v>
                </c:pt>
                <c:pt idx="3">
                  <c:v xml:space="preserve">16 años o más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29</c:v>
                </c:pt>
                <c:pt idx="1">
                  <c:v>27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Columna1</c:v>
                </c:pt>
              </c:strCache>
            </c:strRef>
          </c:tx>
          <c:spPr bwMode="auto">
            <a:prstGeom prst="rect">
              <a:avLst/>
            </a:prstGeom>
            <a:pattFill prst="narHorz">
              <a:fgClr>
                <a:schemeClr val="accent4"/>
              </a:fgClr>
              <a:bgClr>
                <a:schemeClr val="accent4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4"/>
              </a:innerShdw>
            </a:effectLst>
          </c:spPr>
          <c:invertIfNegative val="0"/>
          <c:dLbls>
            <c:dLblPos val="outEnd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Hoja1!$A$2:$A$5</c:f>
              <c:strCache>
                <c:ptCount val="4"/>
                <c:pt idx="0">
                  <c:v xml:space="preserve">1 a 5 años</c:v>
                </c:pt>
                <c:pt idx="1">
                  <c:v xml:space="preserve">6 a 10 años</c:v>
                </c:pt>
                <c:pt idx="2">
                  <c:v xml:space="preserve">11 a 15 años</c:v>
                </c:pt>
                <c:pt idx="3">
                  <c:v xml:space="preserve">16 años o más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Columna2</c:v>
                </c:pt>
              </c:strCache>
            </c:strRef>
          </c:tx>
          <c:spPr bwMode="auto">
            <a:prstGeom prst="rect">
              <a:avLst/>
            </a:prstGeom>
            <a:pattFill prst="narHorz">
              <a:fgClr>
                <a:schemeClr val="accent6"/>
              </a:fgClr>
              <a:bgClr>
                <a:schemeClr val="accent6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6"/>
              </a:innerShdw>
            </a:effectLst>
          </c:spPr>
          <c:invertIfNegative val="0"/>
          <c:dLbls>
            <c:dLblPos val="outEnd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Hoja1!$A$2:$A$5</c:f>
              <c:strCache>
                <c:ptCount val="4"/>
                <c:pt idx="0">
                  <c:v xml:space="preserve">1 a 5 años</c:v>
                </c:pt>
                <c:pt idx="1">
                  <c:v xml:space="preserve">6 a 10 años</c:v>
                </c:pt>
                <c:pt idx="2">
                  <c:v xml:space="preserve">11 a 15 años</c:v>
                </c:pt>
                <c:pt idx="3">
                  <c:v xml:space="preserve">16 años o más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</c:numCache>
            </c:numRef>
          </c:val>
        </c:ser>
        <c:dLbls>
          <c:dLblPos val="outEnd"/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gapWidth val="164"/>
        <c:overlap val="-22"/>
        <c:axId val="-1995162576"/>
        <c:axId val="-1995157136"/>
      </c:barChart>
      <c:catAx>
        <c:axId val="-1995162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Arial"/>
                <a:cs typeface="Arial"/>
              </a:defRPr>
            </a:pPr>
            <a:endParaRPr lang="es-EC"/>
          </a:p>
        </c:txPr>
        <c:crossAx val="-1995157136"/>
        <c:crosses val="autoZero"/>
        <c:auto val="1"/>
        <c:lblAlgn val="ctr"/>
        <c:lblOffset val="100"/>
        <c:noMultiLvlLbl val="0"/>
      </c:catAx>
      <c:valAx>
        <c:axId val="-1995157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Arial"/>
                <a:cs typeface="Arial"/>
              </a:defRPr>
            </a:pPr>
            <a:endParaRPr lang="es-EC"/>
          </a:p>
        </c:txPr>
        <c:crossAx val="-1995162576"/>
        <c:crosses val="autoZero"/>
        <c:crossBetween val="between"/>
      </c:valAx>
      <c:spPr bwMode="auto">
        <a:prstGeom prst="rect">
          <a:avLst/>
        </a:prstGeom>
        <a:solidFill>
          <a:srgbClr val="F9DFF3"/>
        </a:solidFill>
        <a:ln>
          <a:noFill/>
        </a:ln>
        <a:effectLst/>
      </c:spPr>
    </c:plotArea>
    <c:plotVisOnly val="1"/>
    <c:dispBlanksAs val="gap"/>
    <c:showDLblsOverMax val="0"/>
  </c:chart>
  <c:spPr bwMode="auto">
    <a:xfrm>
      <a:off x="6378877" y="3125338"/>
      <a:ext cx="5412789" cy="3154097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es-EC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s-ES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7229"/>
          <c:y val="0.065468"/>
          <c:w val="0.698866"/>
          <c:h val="0.934532"/>
        </c:manualLayout>
      </c:layout>
      <c:doughnutChart>
        <c:varyColors val="1"/>
        <c:ser>
          <c:idx val="0"/>
          <c:order val="0"/>
          <c:dPt>
            <c:idx val="0"/>
            <c:bubble3D val="0"/>
            <c:spPr bwMode="auto">
              <a:prstGeom prst="rect">
                <a:avLst/>
              </a:prstGeom>
              <a:solidFill>
                <a:srgbClr val="CD8BBB"/>
              </a:solidFill>
              <a:ln>
                <a:noFill/>
              </a:ln>
              <a:effectLst>
                <a:outerShdw blurRad="50800" dist="50800" dir="5400000" algn="ctr" rotWithShape="0">
                  <a:srgbClr val="CD8BBB"/>
                </a:outerShdw>
              </a:effectLst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rgbClr val="D3E1F5"/>
              </a:solidFill>
              <a:ln>
                <a:noFill/>
              </a:ln>
              <a:effectLst/>
            </c:spPr>
          </c:dPt>
          <c:dLbls>
            <c:dLbl>
              <c:idx val="0"/>
              <c:delete val="1"/>
              <c:layout/>
            </c:dLbl>
            <c:dLbl>
              <c:idx val="1"/>
              <c:layout>
                <c:manualLayout>
                  <c:x val="-0.010784"/>
                  <c:y val="-0.032077"/>
                </c:manualLayout>
              </c:layout>
              <c:showBubbleSize val="0"/>
              <c:showCatName val="1"/>
              <c:showLegendKey val="0"/>
              <c:showPercent val="1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fld id="{D3DAE50E-F437-421D-9EE1-93FC30679D9F}" type="CATEGORYNAME">
                      <a:rPr lang="en-US"/>
                      <a:t>CATEGORYNAME</a:t>
                    </a:fld>
                    <a:br>
                      <a:rPr lang="en-US"/>
                    </a:br>
                    <a:r>
                      <a:rPr lang="en-US"/>
                      <a:t>16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leaderLines>
              <c:spPr bwMode="auto">
                <a:prstGeom prst="rect">
                  <a:avLst/>
                </a:prstGeom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showBubbleSize val="0"/>
            <c:showCatName val="1"/>
            <c:showLeaderLines val="1"/>
            <c:showLegendKey val="0"/>
            <c:showPercent val="1"/>
            <c:showSerName val="0"/>
            <c:showVal val="0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noAutofit/>
              </a:bodyPr>
              <a:lstStyle/>
              <a:p>
                <a:pPr>
                  <a:defRPr lang="es-ES" sz="1200" b="1" i="0" u="none" strike="noStrike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JUNIO!$C$48:$D$48</c:f>
              <c:strCache>
                <c:ptCount val="2"/>
                <c:pt idx="0">
                  <c:v>Solo</c:v>
                </c:pt>
                <c:pt idx="1">
                  <c:v>Hermanos/as</c:v>
                </c:pt>
              </c:strCache>
            </c:strRef>
          </c:cat>
          <c:val>
            <c:numRef>
              <c:f>JUNIO!$C$49:$D$49</c:f>
              <c:numCache>
                <c:formatCode>General</c:formatCode>
                <c:ptCount val="2"/>
                <c:pt idx="0">
                  <c:v>66</c:v>
                </c:pt>
                <c:pt idx="1">
                  <c:v>6</c:v>
                </c:pt>
              </c:numCache>
            </c:numRef>
          </c:val>
        </c:ser>
        <c:dLbls>
          <c:showBubbleSize val="0"/>
          <c:showCatName val="1"/>
          <c:showLeaderLines val="1"/>
          <c:showLegendKey val="0"/>
          <c:showPercent val="1"/>
          <c:showSerName val="0"/>
          <c:showVal val="0"/>
        </c:dLbls>
        <c:firstSliceAng val="0"/>
        <c:holeSize val="50"/>
      </c:doughnutChart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zero"/>
    <c:showDLblsOverMax val="0"/>
  </c:chart>
  <c:spPr bwMode="auto">
    <a:xfrm>
      <a:off x="7929825" y="3585471"/>
      <a:ext cx="2808690" cy="2442644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es-EC"/>
    </a:p>
  </c:txPr>
  <c:externalData r:id="rId2">
    <c:autoUpdate val="0"/>
  </c:externalData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s-ES"/>
  <c:roundedCorners val="0"/>
  <mc:AlternateContent>
    <mc:Choice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 bwMode="auto">
              <a:prstGeom prst="rect">
                <a:avLst/>
              </a:prstGeom>
              <a:solidFill>
                <a:srgbClr val="87BEDA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 bwMode="auto">
              <a:prstGeom prst="rect">
                <a:avLst/>
              </a:prstGeom>
              <a:solidFill>
                <a:srgbClr val="CF8DBD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 bwMode="auto"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 bwMode="auto">
              <a:prstGeom prst="rect">
                <a:avLst/>
              </a:prstGeom>
              <a:solidFill>
                <a:srgbClr val="F39815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 bwMode="auto"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 bwMode="auto"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0.329824"/>
                  <c:y val="0.019515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>
                  <a:noFill/>
                </a:ln>
                <a:effectLst/>
              </c:spPr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es-ES" sz="1200" b="1" i="0" u="none" strike="noStrike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59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1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>
              <c:idx val="3"/>
              <c:layout>
                <c:manualLayout>
                  <c:x val="0.022834"/>
                  <c:y val="0.004879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0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1200" b="1" i="0" u="none" strike="noStrike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JUNIO!$H$48:$M$48</c:f>
              <c:strCache>
                <c:ptCount val="6"/>
                <c:pt idx="0">
                  <c:v>SALUDABLE</c:v>
                </c:pt>
                <c:pt idx="1">
                  <c:v xml:space="preserve">ENFERMEDAD FÍSICO</c:v>
                </c:pt>
                <c:pt idx="2">
                  <c:v xml:space="preserve">ENFERMEDAD MENTAL</c:v>
                </c:pt>
                <c:pt idx="3">
                  <c:v xml:space="preserve">DISCAPACIDAD LEVE</c:v>
                </c:pt>
                <c:pt idx="4">
                  <c:v xml:space="preserve">DISCAPACIDAD MODERADA</c:v>
                </c:pt>
                <c:pt idx="5">
                  <c:v xml:space="preserve">DISCAPACIDAD GRAVE</c:v>
                </c:pt>
              </c:strCache>
            </c:strRef>
          </c:cat>
          <c:val>
            <c:numRef>
              <c:f>JUNIO!$H$49:$M$49</c:f>
              <c:numCache>
                <c:formatCode>General</c:formatCode>
                <c:ptCount val="6"/>
                <c:pt idx="0">
                  <c:v>69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gapWidth val="150"/>
        <c:overlap val="100"/>
        <c:axId val="-1995163120"/>
        <c:axId val="-1995168560"/>
      </c:barChart>
      <c:catAx>
        <c:axId val="-1995163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Arial"/>
                <a:cs typeface="Arial"/>
              </a:defRPr>
            </a:pPr>
            <a:endParaRPr lang="es-EC"/>
          </a:p>
        </c:txPr>
        <c:crossAx val="-1995168560"/>
        <c:crosses val="autoZero"/>
        <c:auto val="1"/>
        <c:lblAlgn val="ctr"/>
        <c:lblOffset val="100"/>
        <c:noMultiLvlLbl val="0"/>
      </c:catAx>
      <c:valAx>
        <c:axId val="-1995168560"/>
        <c:scaling>
          <c:orientation val="minMax"/>
        </c:scaling>
        <c:delete val="0"/>
        <c:axPos val="b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Arial"/>
                <a:cs typeface="Arial"/>
              </a:defRPr>
            </a:pPr>
            <a:endParaRPr lang="es-EC"/>
          </a:p>
        </c:txPr>
        <c:crossAx val="-1995163120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1455703" y="3458226"/>
      <a:ext cx="5005702" cy="2603127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es-EC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s-ES"/>
  <c:roundedCorners val="0"/>
  <mc:AlternateContent>
    <mc:Choice Requires="c14">
      <c14:style val="102"/>
    </mc:Choice>
    <mc:Fallback>
      <c:style val="2"/>
    </mc:Fallback>
  </mc:AlternateContent>
  <c:chart>
    <c:title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50" b="0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C"/>
        </a:p>
      </c:txPr>
    </c:title>
    <c:autoTitleDeleted val="0"/>
    <c:plotArea>
      <c:layout>
        <c:manualLayout>
          <c:layoutTarget val="inner"/>
          <c:xMode val="edge"/>
          <c:yMode val="edge"/>
          <c:x val="0.047913"/>
          <c:y val="0.218985"/>
          <c:w val="0.687688"/>
          <c:h val="0.59554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NNA.</c:v>
                </c:pt>
              </c:strCache>
            </c:strRef>
          </c:tx>
          <c:spPr bwMode="auto">
            <a:prstGeom prst="rect">
              <a:avLst/>
            </a:prstGeom>
            <a:solidFill>
              <a:srgbClr val="F9DFF3"/>
            </a:solidFill>
            <a:ln>
              <a:solidFill>
                <a:srgbClr val="FF99FF"/>
              </a:solidFill>
            </a:ln>
          </c:spPr>
          <c:dPt>
            <c:idx val="0"/>
            <c:bubble3D val="0"/>
            <c:spPr bwMode="auto">
              <a:prstGeom prst="rect">
                <a:avLst/>
              </a:prstGeom>
              <a:solidFill>
                <a:srgbClr val="E682D1"/>
              </a:solidFill>
              <a:ln w="19050">
                <a:solidFill>
                  <a:srgbClr val="FF99FF"/>
                </a:solidFill>
              </a:ln>
              <a:effectLst/>
            </c:spPr>
          </c:dPt>
          <c:dPt>
            <c:idx val="1"/>
            <c:bubble3D val="0"/>
            <c:explosion val="2"/>
            <c:spPr bwMode="auto">
              <a:prstGeom prst="rect">
                <a:avLst/>
              </a:prstGeom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 w="19050">
                <a:solidFill>
                  <a:srgbClr val="FF99FF"/>
                </a:solidFill>
              </a:ln>
              <a:effectLst/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rgbClr val="FFCCCC"/>
              </a:solidFill>
              <a:ln w="19050">
                <a:solidFill>
                  <a:srgbClr val="FF99FF"/>
                </a:solidFill>
              </a:ln>
              <a:effectLst/>
            </c:spPr>
          </c:dPt>
          <c:dPt>
            <c:idx val="3"/>
            <c:bubble3D val="0"/>
            <c:spPr bwMode="auto"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99FF"/>
                </a:solidFill>
              </a:ln>
              <a:effectLst/>
            </c:spPr>
          </c:dPt>
          <c:dPt>
            <c:idx val="4"/>
            <c:bubble3D val="0"/>
            <c:spPr bwMode="auto">
              <a:prstGeom prst="rect">
                <a:avLst/>
              </a:prstGeom>
              <a:solidFill>
                <a:srgbClr val="CBF7FD"/>
              </a:solidFill>
              <a:ln w="19050">
                <a:solidFill>
                  <a:srgbClr val="FF99FF"/>
                </a:solidFill>
              </a:ln>
              <a:effectLst/>
            </c:spPr>
          </c:dPt>
          <c:dPt>
            <c:idx val="5"/>
            <c:bubble3D val="0"/>
            <c:spPr bwMode="auto">
              <a:prstGeom prst="rect">
                <a:avLst/>
              </a:prstGeom>
              <a:solidFill>
                <a:srgbClr val="A4F2D4"/>
              </a:solidFill>
              <a:ln w="19050">
                <a:solidFill>
                  <a:srgbClr val="FF99FF"/>
                </a:solidFill>
              </a:ln>
              <a:effectLst/>
            </c:spPr>
          </c:dPt>
          <c:dPt>
            <c:idx val="6"/>
            <c:bubble3D val="0"/>
            <c:spPr bwMode="auto"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solidFill>
                  <a:srgbClr val="FF99FF"/>
                </a:solidFill>
              </a:ln>
              <a:effectLst/>
            </c:spPr>
          </c:dPt>
          <c:dPt>
            <c:idx val="7"/>
            <c:bubble3D val="0"/>
            <c:spPr bwMode="auto">
              <a:prstGeom prst="rect">
                <a:avLst/>
              </a:prstGeom>
              <a:solidFill>
                <a:srgbClr val="F9DFF3"/>
              </a:solidFill>
              <a:ln w="19050">
                <a:solidFill>
                  <a:srgbClr val="FF99FF"/>
                </a:solidFill>
              </a:ln>
              <a:effectLst/>
            </c:spPr>
          </c:dPt>
          <c:dPt>
            <c:idx val="8"/>
            <c:bubble3D val="0"/>
            <c:spPr bwMode="auto"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rgbClr val="FF99FF"/>
                </a:solidFill>
              </a:ln>
              <a:effectLst/>
            </c:spPr>
          </c:dPt>
          <c:dLbls>
            <c:dLbl>
              <c:idx val="4"/>
              <c:dLblPos val="outEnd"/>
              <c:layout/>
              <c:showBubbleSize val="0"/>
              <c:showCatName val="1"/>
              <c:showLegendKey val="0"/>
              <c:showPercent val="1"/>
              <c:showSerName val="0"/>
              <c:showVal val="0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4 y </a:t>
                    </a:r>
                    <a:fld id="{16BCDFA6-3F60-4ADC-A2C2-8D364F020BB5}" type="CATEGORYNAME">
                      <a:rPr lang="en-US"/>
                      <a:t>CATEGORYNAME</a:t>
                    </a:fld>
                    <a:br>
                      <a:rPr lang="en-US"/>
                    </a:br>
                    <a:fld id="{A0520445-042A-4BAC-8886-077A4BF6BE81}" type="PERCENTAGE">
                      <a:rPr lang="en-US"/>
                      <a:t>0%</a:t>
                    </a:fld>
                    <a:endParaRPr lang="en-US"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Pos val="outEnd"/>
            <c:showBubbleSize val="0"/>
            <c:showCatName val="1"/>
            <c:showLeaderLines val="0"/>
            <c:showLegendKey val="0"/>
            <c:showPercent val="1"/>
            <c:showSerName val="0"/>
            <c:showVal val="0"/>
            <c:spPr bwMode="auto">
              <a:prstGeom prst="rect">
                <a:avLst/>
              </a:prstGeom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Hoja1!$A$2:$A$10</c:f>
              <c:strCach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DMQ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</c:numCache>
            </c:numRef>
          </c:val>
        </c:ser>
        <c:dLbls>
          <c:dLblPos val="bestFit"/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firstSliceAng val="0"/>
      </c:pieChart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5829219" y="1711462"/>
      <a:ext cx="4505648" cy="4626586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es-EC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s-E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50" b="0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C"/>
              <a:t>NNA por</a:t>
            </a:r>
            <a:r>
              <a:rPr lang="es-EC"/>
              <a:t> Edades</a:t>
            </a:r>
            <a:endParaRPr lang="es-EC"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50" b="0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C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 bwMode="auto">
        <a:prstGeom prst="rect">
          <a:avLst/>
        </a:prstGeom>
        <a:noFill/>
        <a:ln w="25400">
          <a:noFill/>
        </a:ln>
        <a:effectLst/>
      </c:spPr>
    </c:floor>
    <c:sideWall>
      <c:thickness val="0"/>
      <c:spPr bwMode="auto">
        <a:prstGeom prst="rect">
          <a:avLst/>
        </a:prstGeom>
        <a:noFill/>
        <a:ln>
          <a:noFill/>
        </a:ln>
        <a:effectLst/>
      </c:spPr>
    </c:sideWall>
    <c:backWall>
      <c:thickness val="0"/>
      <c:spPr bwMode="auto">
        <a:prstGeom prst="rect">
          <a:avLst/>
        </a:prstGeom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0.121132"/>
          <c:y val="0.000000"/>
          <c:w val="0.926877"/>
          <c:h val="0.90916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 xml:space="preserve">Serie 1</c:v>
                </c:pt>
              </c:strCache>
            </c:strRef>
          </c:tx>
          <c:spPr bwMode="auto">
            <a:prstGeom prst="rect">
              <a:avLst/>
            </a:prstGeom>
            <a:solidFill>
              <a:srgbClr val="F3BFE7"/>
            </a:solidFill>
            <a:ln>
              <a:noFill/>
            </a:ln>
            <a:effectLst/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Hoja1!$A$2:$A$5</c:f>
              <c:strCache>
                <c:ptCount val="4"/>
                <c:pt idx="0">
                  <c:v xml:space="preserve">0 a 4 años</c:v>
                </c:pt>
                <c:pt idx="1">
                  <c:v xml:space="preserve">5 a 9 años</c:v>
                </c:pt>
                <c:pt idx="2">
                  <c:v xml:space="preserve">10 a 15 años</c:v>
                </c:pt>
                <c:pt idx="3">
                  <c:v xml:space="preserve">16 años o más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</c:v>
                </c:pt>
                <c:pt idx="1">
                  <c:v>18</c:v>
                </c:pt>
                <c:pt idx="2">
                  <c:v>100</c:v>
                </c:pt>
                <c:pt idx="3">
                  <c:v>33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Columna1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Hoja1!$A$2:$A$5</c:f>
              <c:strCache>
                <c:ptCount val="4"/>
                <c:pt idx="0">
                  <c:v xml:space="preserve">0 a 4 años</c:v>
                </c:pt>
                <c:pt idx="1">
                  <c:v xml:space="preserve">5 a 9 años</c:v>
                </c:pt>
                <c:pt idx="2">
                  <c:v xml:space="preserve">10 a 15 años</c:v>
                </c:pt>
                <c:pt idx="3">
                  <c:v xml:space="preserve">16 años o más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Columna2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Hoja1!$A$2:$A$5</c:f>
              <c:strCache>
                <c:ptCount val="4"/>
                <c:pt idx="0">
                  <c:v xml:space="preserve">0 a 4 años</c:v>
                </c:pt>
                <c:pt idx="1">
                  <c:v xml:space="preserve">5 a 9 años</c:v>
                </c:pt>
                <c:pt idx="2">
                  <c:v xml:space="preserve">10 a 15 años</c:v>
                </c:pt>
                <c:pt idx="3">
                  <c:v xml:space="preserve">16 años o más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gapWidth val="150"/>
        <c:shape val="box"/>
        <c:axId val="-1995158224"/>
        <c:axId val="-1995168016"/>
        <c:axId val="-467416528"/>
      </c:bar3DChart>
      <c:catAx>
        <c:axId val="-19951582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50" b="0" i="0" u="none" strike="noStrike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MX"/>
                  <a:t>Edades</a:t>
                </a:r>
                <a:endParaRPr lang="es-EC"/>
              </a:p>
            </c:rich>
          </c:tx>
          <c:layout>
            <c:manualLayout>
              <c:xMode val="edge"/>
              <c:yMode val="edge"/>
              <c:x val="0.815048"/>
              <c:y val="0.874197"/>
            </c:manualLayout>
          </c:layout>
          <c:overlay val="0"/>
          <c:spPr bwMode="auto">
            <a:prstGeom prst="rect">
              <a:avLst/>
            </a:prstGeom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50" b="0" i="0" u="none" strike="noStrike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C"/>
            </a:p>
          </c:txPr>
        </c:title>
        <c:numFmt formatCode="General" sourceLinked="1"/>
        <c:majorTickMark val="out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Arial"/>
                <a:cs typeface="Arial"/>
              </a:defRPr>
            </a:pPr>
            <a:endParaRPr lang="es-EC"/>
          </a:p>
        </c:txPr>
        <c:crossAx val="-1995168016"/>
        <c:crosses val="autoZero"/>
        <c:auto val="1"/>
        <c:lblAlgn val="ctr"/>
        <c:lblOffset val="100"/>
        <c:noMultiLvlLbl val="0"/>
      </c:catAx>
      <c:valAx>
        <c:axId val="-199516801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50" b="0" i="0" u="none" strike="noStrike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EC"/>
                  <a:t>Cantidad de NNA</a:t>
                </a:r>
                <a:endParaRPr/>
              </a:p>
            </c:rich>
          </c:tx>
          <c:layout>
            <c:manualLayout>
              <c:xMode val="edge"/>
              <c:yMode val="edge"/>
              <c:x val="0.026944"/>
              <c:y val="0.429347"/>
            </c:manualLayout>
          </c:layout>
          <c:overlay val="0"/>
          <c:spPr bwMode="auto">
            <a:prstGeom prst="rect">
              <a:avLst/>
            </a:prstGeom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50" b="0" i="0" u="none" strike="noStrike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C"/>
            </a:p>
          </c:txPr>
        </c:title>
        <c:numFmt formatCode="General" sourceLinked="1"/>
        <c:majorTickMark val="out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Arial"/>
                <a:cs typeface="Arial"/>
              </a:defRPr>
            </a:pPr>
            <a:endParaRPr lang="es-EC"/>
          </a:p>
        </c:txPr>
        <c:crossAx val="-1995158224"/>
        <c:crosses val="autoZero"/>
        <c:crossBetween val="between"/>
      </c:valAx>
      <c:serAx>
        <c:axId val="-467416528"/>
        <c:scaling>
          <c:orientation val="minMax"/>
        </c:scaling>
        <c:delete val="1"/>
        <c:axPos val="b"/>
        <c:majorTickMark val="out"/>
        <c:minorTickMark val="none"/>
        <c:tickLblPos val="nextTo"/>
        <c:crossAx val="-1995168016"/>
        <c:crosses val="autoZero"/>
      </c:ser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1788322" y="3710517"/>
      <a:ext cx="8128000" cy="2797792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es-EC"/>
    </a:p>
  </c:txPr>
  <c:externalData r:id="rId4">
    <c:autoUpdate val="0"/>
  </c:externalData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s-ES"/>
  <c:roundedCorners val="0"/>
  <mc:AlternateContent>
    <mc:Choice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 bwMode="auto">
        <a:prstGeom prst="rect">
          <a:avLst/>
        </a:prstGeom>
        <a:noFill/>
        <a:ln>
          <a:noFill/>
        </a:ln>
        <a:effectLst/>
      </c:spPr>
    </c:floor>
    <c:sideWall>
      <c:thickness val="0"/>
      <c:spPr bwMode="auto">
        <a:prstGeom prst="rect">
          <a:avLst/>
        </a:prstGeom>
        <a:noFill/>
        <a:ln>
          <a:noFill/>
        </a:ln>
        <a:effectLst/>
      </c:spPr>
    </c:sideWall>
    <c:backWall>
      <c:thickness val="0"/>
      <c:spPr bwMode="auto">
        <a:prstGeom prst="rect">
          <a:avLst/>
        </a:prstGeom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0.022671"/>
          <c:y val="0.134166"/>
          <c:w val="0.933747"/>
          <c:h val="0.849672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 bwMode="auto">
            <a:prstGeom prst="rect">
              <a:avLst/>
            </a:prstGeom>
            <a:solidFill>
              <a:srgbClr val="FF99FF"/>
            </a:solidFill>
          </c:spPr>
          <c:dPt>
            <c:idx val="0"/>
            <c:bubble3D val="0"/>
            <c:explosion val="22"/>
            <c:spPr bwMode="auto">
              <a:prstGeom prst="rect">
                <a:avLst/>
              </a:prstGeom>
              <a:solidFill>
                <a:srgbClr val="FF99FF"/>
              </a:solidFill>
              <a:ln w="2540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 bwMode="auto">
              <a:prstGeom prst="rect">
                <a:avLst/>
              </a:prstGeom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 bwMode="auto">
              <a:prstGeom prst="rect">
                <a:avLst/>
              </a:prstGeom>
              <a:solidFill>
                <a:srgbClr val="FF99FF"/>
              </a:solidFill>
              <a:ln w="2540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 bwMode="auto">
              <a:prstGeom prst="rect">
                <a:avLst/>
              </a:prstGeom>
              <a:solidFill>
                <a:srgbClr val="FF99FF"/>
              </a:solidFill>
              <a:ln w="25400">
                <a:solidFill>
                  <a:schemeClr val="lt1"/>
                </a:solidFill>
              </a:ln>
              <a:effectLst/>
            </c:spPr>
          </c:dPt>
          <c:cat>
            <c:strRef>
              <c:f>Hoja1!$A$2:$A$5</c:f>
              <c:strCache>
                <c:ptCount val="2"/>
                <c:pt idx="0">
                  <c:v>Femenino</c:v>
                </c:pt>
                <c:pt idx="1">
                  <c:v>Masculino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75</c:v>
                </c:pt>
                <c:pt idx="1">
                  <c:v>80</c:v>
                </c:pt>
              </c:numCache>
            </c:numRef>
          </c:val>
        </c:ser>
        <c:dLbls>
          <c:showBubbleSize val="0"/>
          <c:showCatName val="0"/>
          <c:showLeaderLines val="1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238011"/>
          <c:y val="0.032088"/>
          <c:w val="0.451702"/>
          <c:h val="0.065665"/>
        </c:manualLayout>
      </c:layout>
      <c:overlay val="0"/>
      <c:spPr bwMode="auto">
        <a:prstGeom prst="rect">
          <a:avLst/>
        </a:prstGeom>
        <a:noFill/>
        <a:ln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C"/>
        </a:p>
      </c:txPr>
    </c:legend>
    <c:plotVisOnly val="1"/>
    <c:dispBlanksAs val="gap"/>
    <c:showDLblsOverMax val="0"/>
  </c:chart>
  <c:spPr bwMode="auto">
    <a:xfrm>
      <a:off x="7077808" y="1965277"/>
      <a:ext cx="3788258" cy="3679384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es-EC"/>
    </a:p>
  </c:txPr>
  <c:externalData r:id="rId4">
    <c:autoUpdate val="0"/>
  </c:externalData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s-E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50" b="0" i="0" u="none" strike="noStrike" cap="none" spc="2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Grupo</a:t>
            </a:r>
            <a:r>
              <a:rPr lang="es-MX"/>
              <a:t> Étnico</a:t>
            </a:r>
            <a:endParaRPr lang="es-EC"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50" b="0" i="0" u="none" strike="noStrike" cap="none" spc="2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s-EC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spPr bwMode="auto">
            <a:prstGeom prst="rect">
              <a:avLst/>
            </a:prstGeom>
            <a:solidFill>
              <a:srgbClr val="CBF7FD"/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Pt>
            <c:idx val="0"/>
            <c:invertIfNegative val="0"/>
            <c:bubble3D val="0"/>
            <c:spPr bwMode="auto">
              <a:prstGeom prst="rect">
                <a:avLst/>
              </a:prstGeom>
              <a:solidFill>
                <a:srgbClr val="F3BFE7"/>
              </a:soli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</c:dPt>
          <c:dPt>
            <c:idx val="1"/>
            <c:invertIfNegative val="0"/>
            <c:bubble3D val="0"/>
            <c:spPr bwMode="auto">
              <a:prstGeom prst="rect">
                <a:avLst/>
              </a:prstGeom>
              <a:solidFill>
                <a:srgbClr val="FFC701"/>
              </a:soli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</c:dPt>
          <c:dPt>
            <c:idx val="2"/>
            <c:invertIfNegative val="0"/>
            <c:bubble3D val="0"/>
            <c:spPr bwMode="auto"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525" cap="flat" cmpd="sng" algn="ctr">
                <a:solidFill>
                  <a:schemeClr val="accent2">
                    <a:shade val="95000"/>
                  </a:schemeClr>
                </a:solidFill>
                <a:round/>
              </a:ln>
              <a:effectLst/>
            </c:spPr>
          </c:dPt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Hoja1!$A$2:$A$5</c:f>
              <c:strCache>
                <c:ptCount val="4"/>
                <c:pt idx="0">
                  <c:v>Mestizo</c:v>
                </c:pt>
                <c:pt idx="1">
                  <c:v xml:space="preserve">Afro ecuatoriano</c:v>
                </c:pt>
                <c:pt idx="2">
                  <c:v>Indigena</c:v>
                </c:pt>
                <c:pt idx="3">
                  <c:v>Montubio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129</c:v>
                </c:pt>
                <c:pt idx="1">
                  <c:v>9</c:v>
                </c:pt>
                <c:pt idx="2">
                  <c:v>17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Columna2</c:v>
                </c:pt>
              </c:strCache>
            </c:strRef>
          </c:tx>
          <c:spPr bwMode="auto">
            <a:prstGeom prst="rect">
              <a:avLst/>
            </a:prstGeom>
            <a:gradFill>
              <a:gsLst>
                <a:gs pos="0">
                  <a:schemeClr val="accent4"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</c:spPr>
          <c:invertIfNegative val="0"/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Hoja1!$A$2:$A$5</c:f>
              <c:strCache>
                <c:ptCount val="4"/>
                <c:pt idx="0">
                  <c:v>Mestizo</c:v>
                </c:pt>
                <c:pt idx="1">
                  <c:v xml:space="preserve">Afro ecuatoriano</c:v>
                </c:pt>
                <c:pt idx="2">
                  <c:v>Indigena</c:v>
                </c:pt>
                <c:pt idx="3">
                  <c:v>Montubio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gapWidth val="219"/>
        <c:overlap val="-27"/>
        <c:axId val="-1995163664"/>
        <c:axId val="-1995478080"/>
      </c:barChart>
      <c:lineChart>
        <c:grouping val="standard"/>
        <c:varyColors val="0"/>
        <c:ser>
          <c:idx val="2"/>
          <c:order val="2"/>
          <c:tx>
            <c:strRef>
              <c:f>Hoja1!$D$1</c:f>
              <c:strCache>
                <c:ptCount val="1"/>
                <c:pt idx="0">
                  <c:v>Columna3</c:v>
                </c:pt>
              </c:strCache>
            </c:strRef>
          </c:tx>
          <c:spPr bwMode="auto">
            <a:prstGeom prst="rect">
              <a:avLst/>
            </a:prstGeom>
            <a:ln w="158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Hoja1!$A$2:$A$5</c:f>
              <c:strCache>
                <c:ptCount val="4"/>
                <c:pt idx="0">
                  <c:v>Mestizo</c:v>
                </c:pt>
                <c:pt idx="1">
                  <c:v xml:space="preserve">Afro ecuatoriano</c:v>
                </c:pt>
                <c:pt idx="2">
                  <c:v>Indigena</c:v>
                </c:pt>
                <c:pt idx="3">
                  <c:v>Montubio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</c:numCache>
            </c:numRef>
          </c:val>
          <c:smooth val="0"/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marker val="1"/>
        <c:smooth val="0"/>
        <c:axId val="-1995163664"/>
        <c:axId val="-1995478080"/>
      </c:lineChart>
      <c:catAx>
        <c:axId val="-199516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C"/>
          </a:p>
        </c:txPr>
        <c:crossAx val="-1995478080"/>
        <c:crosses val="autoZero"/>
        <c:auto val="1"/>
        <c:lblAlgn val="ctr"/>
        <c:lblOffset val="100"/>
        <c:noMultiLvlLbl val="0"/>
      </c:catAx>
      <c:valAx>
        <c:axId val="-1995478080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C"/>
          </a:p>
        </c:txPr>
        <c:crossAx val="-1995163664"/>
        <c:crosses val="autoZero"/>
        <c:crossBetween val="between"/>
      </c:valAx>
      <c:spPr bwMode="auto">
        <a:prstGeom prst="rect">
          <a:avLst/>
        </a:prstGeom>
        <a:noFill/>
        <a:ln>
          <a:noFill/>
        </a:ln>
        <a:effectLst/>
      </c:spPr>
    </c:plotArea>
    <c:plotVisOnly val="1"/>
    <c:dispBlanksAs val="gap"/>
    <c:showDLblsOverMax val="0"/>
  </c:chart>
  <c:spPr bwMode="auto">
    <a:xfrm>
      <a:off x="5991600" y="1990823"/>
      <a:ext cx="4863419" cy="3859157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es-EC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es-ES"/>
  <c:roundedCorners val="0"/>
  <mc:AlternateContent>
    <mc:Choice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50" b="0" i="0" u="none" strike="noStrike" spc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NNA</a:t>
            </a:r>
            <a:r>
              <a:rPr lang="es-MX"/>
              <a:t> Condición de Salud</a:t>
            </a:r>
            <a:endParaRPr lang="es-EC"/>
          </a:p>
        </c:rich>
      </c:tx>
      <c:layout/>
      <c:overlay val="0"/>
      <c:spPr bwMode="auto">
        <a:prstGeom prst="rect">
          <a:avLst/>
        </a:prstGeom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50" b="0" i="0" u="none" strike="noStrike" spc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C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Columna3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 bwMode="auto">
              <a:prstGeom prst="rect">
                <a:avLst/>
              </a:prstGeom>
              <a:solidFill>
                <a:srgbClr val="F9DFF3"/>
              </a:solidFill>
              <a:ln>
                <a:solidFill>
                  <a:srgbClr val="FF99FF"/>
                </a:solidFill>
              </a:ln>
              <a:effectLst/>
            </c:spPr>
          </c:dPt>
          <c:dPt>
            <c:idx val="1"/>
            <c:invertIfNegative val="0"/>
            <c:bubble3D val="0"/>
            <c:spPr bwMode="auto"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 bwMode="auto">
              <a:prstGeom prst="rect">
                <a:avLst/>
              </a:prstGeom>
              <a:solidFill>
                <a:srgbClr val="D6FEE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 bwMode="auto">
              <a:prstGeom prst="rect">
                <a:avLst/>
              </a:prstGeom>
              <a:solidFill>
                <a:srgbClr val="92D050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 bwMode="auto">
              <a:prstGeom prst="rect">
                <a:avLst/>
              </a:prstGeom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 bwMode="auto"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</c:spPr>
          </c:dPt>
          <c:dLbls>
            <c:dLbl>
              <c:idx val="5"/>
              <c:dLblPos val="outEnd"/>
              <c:layout/>
              <c:showBubbleSize val="0"/>
              <c:showCatName val="0"/>
              <c:showLegendKey val="0"/>
              <c:showPercent val="0"/>
              <c:showSerName val="0"/>
              <c:showVal val="1"/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/>
                      <a:t>28</a:t>
                    </a:r>
                    <a:endParaRPr/>
                  </a:p>
                </c:rich>
              </c:tx>
              <c:extLst>
                <c:ext uri="{CE6537A1-D6FC-4f65-9D91-7224C49458BB}">
                  <c15:showDataLabelsRange val="0"/>
                </c:ext>
              </c:extLst>
            </c:dLbl>
            <c:dLblPos val="outEnd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Hoja1!$A$2:$A$7</c:f>
              <c:strCache>
                <c:ptCount val="6"/>
                <c:pt idx="0">
                  <c:v>SALUDABLE</c:v>
                </c:pt>
                <c:pt idx="1">
                  <c:v>E.FISICA</c:v>
                </c:pt>
                <c:pt idx="2">
                  <c:v xml:space="preserve">E. MENTAL</c:v>
                </c:pt>
                <c:pt idx="3">
                  <c:v>D.LEVE</c:v>
                </c:pt>
                <c:pt idx="4">
                  <c:v>D.MODERADA</c:v>
                </c:pt>
                <c:pt idx="5">
                  <c:v xml:space="preserve">D. GRAVE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72</c:v>
                </c:pt>
                <c:pt idx="1">
                  <c:v>8</c:v>
                </c:pt>
                <c:pt idx="2">
                  <c:v>42</c:v>
                </c:pt>
                <c:pt idx="3">
                  <c:v>2</c:v>
                </c:pt>
                <c:pt idx="4">
                  <c:v>19</c:v>
                </c:pt>
                <c:pt idx="5">
                  <c:v>30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Columna2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Pos val="outEnd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Hoja1!$A$2:$A$7</c:f>
              <c:strCache>
                <c:ptCount val="6"/>
                <c:pt idx="0">
                  <c:v>SALUDABLE</c:v>
                </c:pt>
                <c:pt idx="1">
                  <c:v>E.FISICA</c:v>
                </c:pt>
                <c:pt idx="2">
                  <c:v xml:space="preserve">E. MENTAL</c:v>
                </c:pt>
                <c:pt idx="3">
                  <c:v>D.LEVE</c:v>
                </c:pt>
                <c:pt idx="4">
                  <c:v>D.MODERADA</c:v>
                </c:pt>
                <c:pt idx="5">
                  <c:v xml:space="preserve">D. GRAVE</c:v>
                </c:pt>
              </c:strCache>
            </c:strRef>
          </c:cat>
          <c:val>
            <c:numRef>
              <c:f>Hoja1!$C$2:$C$7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Columna1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Pos val="outEnd"/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spPr bwMode="auto">
              <a:prstGeom prst="rect">
                <a:avLst/>
              </a:prstGeom>
              <a:noFill/>
              <a:ln>
                <a:noFill/>
                <a:round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C"/>
              </a:p>
            </c:txPr>
          </c:dLbls>
          <c:cat>
            <c:strRef>
              <c:f>Hoja1!$A$2:$A$7</c:f>
              <c:strCache>
                <c:ptCount val="6"/>
                <c:pt idx="0">
                  <c:v>SALUDABLE</c:v>
                </c:pt>
                <c:pt idx="1">
                  <c:v>E.FISICA</c:v>
                </c:pt>
                <c:pt idx="2">
                  <c:v xml:space="preserve">E. MENTAL</c:v>
                </c:pt>
                <c:pt idx="3">
                  <c:v>D.LEVE</c:v>
                </c:pt>
                <c:pt idx="4">
                  <c:v>D.MODERADA</c:v>
                </c:pt>
                <c:pt idx="5">
                  <c:v xml:space="preserve">D. GRAVE</c:v>
                </c:pt>
              </c:strCache>
            </c:strRef>
          </c:cat>
          <c:val>
            <c:numRef>
              <c:f>Hoja1!$D$2:$D$7</c:f>
              <c:numCache>
                <c:formatCode>General</c:formatCode>
                <c:ptCount val="6"/>
              </c:numCache>
            </c:numRef>
          </c:val>
        </c:ser>
        <c:dLbls>
          <c:dLblPos val="outEnd"/>
          <c:showBubbleSize val="0"/>
          <c:showCatName val="0"/>
          <c:showLeaderLines val="0"/>
          <c:showLegendKey val="0"/>
          <c:showPercent val="0"/>
          <c:showSerName val="0"/>
          <c:showVal val="1"/>
        </c:dLbls>
        <c:gapWidth val="219"/>
        <c:overlap val="-27"/>
        <c:axId val="-1995482976"/>
        <c:axId val="-1995482432"/>
      </c:barChart>
      <c:catAx>
        <c:axId val="-199548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Arial"/>
                <a:cs typeface="Arial"/>
              </a:defRPr>
            </a:pPr>
            <a:endParaRPr lang="es-EC"/>
          </a:p>
        </c:txPr>
        <c:crossAx val="-1995482432"/>
        <c:crosses val="autoZero"/>
        <c:auto val="1"/>
        <c:lblAlgn val="ctr"/>
        <c:lblOffset val="100"/>
        <c:noMultiLvlLbl val="0"/>
      </c:catAx>
      <c:valAx>
        <c:axId val="-1995482432"/>
        <c:scaling>
          <c:orientation val="minMax"/>
        </c:scaling>
        <c:delete val="0"/>
        <c:axPos val="l"/>
        <c:majorGridlines>
          <c:spPr bwMode="auto">
            <a:prstGeom prst="rect">
              <a:avLst/>
            </a:prstGeom>
            <a:ln w="9525" cap="flat" cmpd="sng" algn="ctr">
              <a:solidFill>
                <a:srgbClr val="F3BFE7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 bwMode="auto">
          <a:prstGeom prst="rect">
            <a:avLst/>
          </a:prstGeom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Arial"/>
                <a:cs typeface="Arial"/>
              </a:defRPr>
            </a:pPr>
            <a:endParaRPr lang="es-EC"/>
          </a:p>
        </c:txPr>
        <c:crossAx val="-1995482976"/>
        <c:crosses val="autoZero"/>
        <c:crossBetween val="between"/>
      </c:valAx>
      <c:spPr bwMode="auto">
        <a:prstGeom prst="rect">
          <a:avLst/>
        </a:prstGeom>
        <a:noFill/>
        <a:ln w="3175">
          <a:noFill/>
        </a:ln>
        <a:effectLst/>
      </c:spPr>
    </c:plotArea>
    <c:plotVisOnly val="1"/>
    <c:dispBlanksAs val="gap"/>
    <c:showDLblsOverMax val="0"/>
  </c:chart>
  <c:spPr bwMode="auto">
    <a:xfrm>
      <a:off x="2032000" y="3029771"/>
      <a:ext cx="8128000" cy="3275463"/>
    </a:xfrm>
    <a:prstGeom prst="rect">
      <a:avLst/>
    </a:prstGeom>
    <a:noFill/>
    <a:ln>
      <a:noFill/>
    </a:ln>
    <a:effectLst/>
  </c:spPr>
  <c:txPr>
    <a:bodyPr/>
    <a:lstStyle/>
    <a:p>
      <a:pPr>
        <a:defRPr/>
      </a:pPr>
      <a:endParaRPr lang="es-EC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50"/>
  </cs:chartArea>
  <cs:dataLabel>
    <cs:lnRef idx="0"/>
    <cs:fillRef idx="0"/>
    <cs:effectRef idx="0"/>
    <cs:fontRef idx="minor">
      <cs:styleClr val="auto"/>
    </cs:fontRef>
    <cs:defRPr sz="1350" b="1" i="0" u="none" strike="noStrike" spc="0"/>
  </cs:dataLabel>
  <cs:dataLabelCallout>
    <cs:lnRef idx="0">
      <cs:styleClr val="auto"/>
    </cs:lnRef>
    <cs:fillRef idx="0"/>
    <cs:effectRef idx="0"/>
    <cs:fontRef idx="minor">
      <cs:styleClr val="auto"/>
    </cs:fontRef>
    <cs:spPr bwMode="auto">
      <a:prstGeom prst="rect">
        <a:avLst/>
      </a:prstGeom>
      <a:solidFill>
        <a:schemeClr val="lt1"/>
      </a:solidFill>
      <a:ln>
        <a:solidFill>
          <a:schemeClr val="phClr"/>
        </a:solidFill>
      </a:ln>
    </cs:spPr>
    <cs:defRPr sz="1350" b="1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  <a:ln w="9525">
        <a:solidFill>
          <a:schemeClr val="lt1"/>
        </a:solidFill>
      </a:ln>
    </cs:spPr>
  </cs:dataPointMarker>
  <cs:dataPointWirefram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50" b="1" cap="all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ash"/>
        <a:bevel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  <a:round/>
      </a:ln>
    </cs:spPr>
  </cs:wall>
  <cs:dataPointMarkerLayout symbol="circle" size="6"/>
</cs:chartStyle>
</file>

<file path=ppt/charts/style2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200" b="1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 bwMode="auto">
      <a:prstGeom prst="rect">
        <a:avLst/>
      </a:prstGeom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 bwMode="auto">
      <a:prstGeom prst="rect">
        <a:avLst/>
      </a:prstGeom>
      <a:solidFill>
        <a:schemeClr val="phClr"/>
      </a:solidFill>
    </cs:spPr>
  </cs:dataPointMarker>
  <cs:dataPointWirefram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>
        <a:solidFill>
          <a:schemeClr val="tx1">
            <a:lumMod val="15000"/>
            <a:lumOff val="85000"/>
          </a:schemeClr>
        </a:solidFill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cap="all" spc="150"/>
  </cs:title>
  <cs:trendline>
    <cs:lnRef idx="0">
      <cs:styleClr val="auto"/>
    </cs:lnRef>
    <cs:fillRef idx="0"/>
    <cs:effectRef idx="0"/>
    <cs:fontRef idx="minor">
      <a:schemeClr val="dk1"/>
    </cs:fontRef>
    <cs:spPr bwMode="auto">
      <a:prstGeom prst="rect">
        <a:avLst/>
      </a:prstGeom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dk1"/>
    </cs:fontRef>
  </cs:wall>
  <cs:dataPointMarkerLayout symbol="circle" size="6"/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5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charts/style6.xml><?xml version="1.0" encoding="utf-8"?>
<cs:chartStyle xmlns:cs="http://schemas.microsoft.com/office/drawing/2012/chartStyle" xmlns:a="http://schemas.openxmlformats.org/drawingml/2006/main" id="32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 bwMode="auto">
      <a:prstGeom prst="rect">
        <a:avLst/>
      </a:prstGeom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 bwMode="auto">
      <a:prstGeom prst="rect">
        <a:avLst/>
      </a:prstGeom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 bwMode="auto">
      <a:prstGeom prst="rect">
        <a:avLst/>
      </a:prstGeom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 bwMode="auto">
      <a:prstGeom prst="rect">
        <a:avLst/>
      </a:prstGeom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Wireframe>
    <cs:lnRef idx="0">
      <cs:styleClr val="auto"/>
    </cs:lnRef>
    <cs:fillRef idx="2"/>
    <cs:effectRef idx="0"/>
    <cs:fontRef idx="minor">
      <a:schemeClr val="dk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 bwMode="auto">
      <a:prstGeom prst="rect">
        <a:avLst/>
      </a:prstGeom>
      <a:ln w="9525">
        <a:solidFill>
          <a:schemeClr val="tx1">
            <a:lumMod val="15000"/>
            <a:lumOff val="85000"/>
          </a:schemeClr>
        </a:solidFill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75000"/>
          <a:lumOff val="25000"/>
        </a:schemeClr>
      </a:solidFill>
      <a:ln w="9525">
        <a:solidFill>
          <a:schemeClr val="tx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75000"/>
            <a:lumOff val="2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 bwMode="auto">
      <a:prstGeom prst="rect">
        <a:avLst/>
      </a:prstGeom>
      <a:ln>
        <a:solidFill>
          <a:schemeClr val="tx1">
            <a:lumMod val="5000"/>
            <a:lumOff val="95000"/>
          </a:schemeClr>
        </a:solidFill>
        <a:bevel/>
      </a:ln>
    </cs:spPr>
  </cs:gridlineMinor>
  <cs:hiLo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seriesAxis>
  <cs:seriesLine>
    <cs:lnRef idx="0"/>
    <cs:fillRef idx="0"/>
    <cs:effectRef idx="0"/>
    <cs:fontRef idx="minor">
      <a:schemeClr val="dk1"/>
    </cs:fontRef>
    <cs:spPr bwMode="auto">
      <a:prstGeom prst="rect">
        <a:avLst/>
      </a:prstGeom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50" cap="none" spc="20"/>
  </cs:title>
  <cs:trendline>
    <cs:lnRef idx="0">
      <cs:styleClr val="auto"/>
    </cs:lnRef>
    <cs:fillRef idx="2"/>
    <cs:effectRef idx="0"/>
    <cs:fontRef idx="minor">
      <a:schemeClr val="dk1"/>
    </cs:fontRef>
    <cs:spPr bwMode="auto">
      <a:prstGeom prst="rect">
        <a:avLst/>
      </a:prstGeom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2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200"/>
  </cs:valueAxis>
  <cs:wall>
    <cs:lnRef idx="0"/>
    <cs:fillRef idx="0"/>
    <cs:effectRef idx="0"/>
    <cs:fontRef idx="minor">
      <a:schemeClr val="dk1"/>
    </cs:fontRef>
  </cs:wall>
  <cs:dataPointMarkerLayout symbol="circle" size="5"/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5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categoryAxis>
  <cs:chartArea>
    <cs:lnRef idx="0"/>
    <cs:fillRef idx="0"/>
    <cs:effectRef idx="0"/>
    <cs:fontRef idx="minor">
      <a:schemeClr val="tx1"/>
    </cs:fontRef>
    <cs:spPr bwMode="auto">
      <a:prstGeom prst="rect">
        <a:avLst/>
      </a:prstGeom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5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 bwMode="auto">
      <a:prstGeom prst="rect">
        <a:avLst/>
      </a:prstGeom>
      <a:solidFill>
        <a:schemeClr val="lt1"/>
      </a:solidFill>
      <a:ln>
        <a:solidFill>
          <a:schemeClr val="dk1">
            <a:lumMod val="25000"/>
            <a:lumOff val="75000"/>
          </a:schemeClr>
        </a:solidFill>
        <a:round/>
      </a:ln>
    </cs:spPr>
    <cs:defRPr sz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 bwMode="auto">
      <a:prstGeom prst="rect">
        <a:avLst/>
      </a:prstGeom>
      <a:ln w="9525">
        <a:solidFill>
          <a:schemeClr val="phClr"/>
        </a:solidFill>
      </a:ln>
    </cs:spPr>
  </cs:dataPointMarker>
  <cs:dataPointWireframe>
    <cs:lnRef idx="0">
      <cs:styleClr val="auto"/>
    </cs:lnRef>
    <cs:fillRef idx="1"/>
    <cs:effectRef idx="0"/>
    <cs:fontRef idx="minor">
      <a:schemeClr val="tx1"/>
    </cs:fontRef>
    <cs:spPr bwMode="auto">
      <a:prstGeom prst="rect">
        <a:avLst/>
      </a:prstGeom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 bwMode="auto">
      <a:prstGeom prst="rect">
        <a:avLst/>
      </a:prstGeom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/>
  </cs:dataTable>
  <cs:down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seriesAxis>
  <cs:seriesLine>
    <cs:lnRef idx="0"/>
    <cs:fillRef idx="0"/>
    <cs:effectRef idx="0"/>
    <cs:fontRef idx="minor">
      <a:schemeClr val="tx1"/>
    </cs:fontRef>
    <cs:spPr bwMode="auto">
      <a:prstGeom prst="rect">
        <a:avLst/>
      </a:prstGeom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50" b="0" spc="0"/>
  </cs:title>
  <cs:trendline>
    <cs:lnRef idx="0">
      <cs:styleClr val="auto"/>
    </cs:lnRef>
    <cs:fillRef idx="0"/>
    <cs:effectRef idx="0"/>
    <cs:fontRef idx="minor">
      <a:schemeClr val="tx1"/>
    </cs:fontRef>
    <cs:spPr bwMode="auto">
      <a:prstGeom prst="rect">
        <a:avLst/>
      </a:prstGeom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200"/>
  </cs:trendlineLabel>
  <cs:upBar>
    <cs:lnRef idx="0"/>
    <cs:fillRef idx="0"/>
    <cs:effectRef idx="0"/>
    <cs:fontRef idx="minor">
      <a:schemeClr val="dk1"/>
    </cs:fontRef>
    <cs:spPr bwMode="auto">
      <a:prstGeom prst="rect">
        <a:avLst/>
      </a:prstGeom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200"/>
  </cs:valueAxis>
  <cs:wall>
    <cs:lnRef idx="0"/>
    <cs:fillRef idx="0"/>
    <cs:effectRef idx="0"/>
    <cs:fontRef idx="minor">
      <a:schemeClr val="tx1"/>
    </cs:fontRef>
    <cs:spPr bwMode="auto">
      <a:prstGeom prst="rect">
        <a:avLst/>
      </a:prstGeom>
      <a:noFill/>
      <a:ln>
        <a:noFill/>
      </a:ln>
    </cs:spPr>
  </cs:wall>
  <cs:dataPointMarkerLayout symbol="circle" size="5"/>
</cs:chartStyle>
</file>

<file path=ppt/diagrams/_rels/data1.xml.rels><?xml version="1.0" encoding="UTF-8" standalone="yes"?><Relationships xmlns="http://schemas.openxmlformats.org/package/2006/relationships"><Relationship Id="rId1" Type="http://schemas.microsoft.com/office/2007/relationships/diagramDrawing" Target="../diagrams/drawing1.xml" /></Relationships>
</file>

<file path=ppt/diagrams/_rels/drawing1.xml.rels><?xml version="1.0" encoding="UTF-8" standalone="yes"?><Relationships xmlns="http://schemas.openxmlformats.org/package/2006/relationships"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 xmlns:r="http://schemas.openxmlformats.org/officeDocument/2006/relationships">
  <dgm:ptLst>
    <dgm:pt modelId="{5A3E051D-0003-4E9D-8BDE-79AE8D75408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 bwMode="auto"/>
      <dgm:t>
        <a:bodyPr/>
        <a:lstStyle/>
        <a:p>
          <a:pPr>
            <a:defRPr/>
          </a:pPr>
          <a:endParaRPr lang="es-EC"/>
        </a:p>
      </dgm:t>
    </dgm:pt>
    <dgm:pt modelId="{692F613F-38A8-4DD7-9F56-2F9938DB10FE}">
      <dgm:prSet phldrT="[Texto]"/>
      <dgm:spPr bwMode="auto">
        <a:solidFill>
          <a:srgbClr val="F9DFF3"/>
        </a:solidFill>
        <a:ln>
          <a:solidFill>
            <a:srgbClr val="AA0693"/>
          </a:solidFill>
        </a:ln>
      </dgm:spPr>
      <dgm:t>
        <a:bodyPr/>
        <a:lstStyle/>
        <a:p>
          <a:pPr>
            <a:defRPr/>
          </a:pPr>
          <a:r>
            <a:rPr lang="es-MX">
              <a:solidFill>
                <a:srgbClr val="AA0693"/>
              </a:solidFill>
            </a:rPr>
            <a:t>GRUPOS DE HERMANOS </a:t>
          </a:r>
          <a:endParaRPr lang="es-EC">
            <a:solidFill>
              <a:srgbClr val="AA0693"/>
            </a:solidFill>
          </a:endParaRPr>
        </a:p>
      </dgm:t>
    </dgm:pt>
    <dgm:pt modelId="{E8C061A4-D6DF-4509-9205-17859CDA7FD9}" type="parTrans" cxnId="{7D1CCDC7-35E8-46CB-A1D3-DFD1124FD6A5}">
      <dgm:prSet/>
      <dgm:spPr bwMode="auto"/>
      <dgm:t>
        <a:bodyPr/>
        <a:lstStyle/>
        <a:p>
          <a:pPr>
            <a:defRPr/>
          </a:pPr>
          <a:endParaRPr lang="es-EC"/>
        </a:p>
      </dgm:t>
    </dgm:pt>
    <dgm:pt modelId="{FB6EB351-CF53-4995-A9CC-F423EC5A2A0C}" type="sibTrans" cxnId="{7D1CCDC7-35E8-46CB-A1D3-DFD1124FD6A5}">
      <dgm:prSet/>
      <dgm:spPr bwMode="auto"/>
      <dgm:t>
        <a:bodyPr/>
        <a:lstStyle/>
        <a:p>
          <a:pPr>
            <a:defRPr/>
          </a:pPr>
          <a:endParaRPr lang="es-EC"/>
        </a:p>
      </dgm:t>
    </dgm:pt>
    <dgm:pt modelId="{C0A6DD9C-A124-4B08-9D5C-EBB58844A0F6}">
      <dgm:prSet phldrT="[Texto]"/>
      <dgm:spPr bwMode="auto">
        <a:solidFill>
          <a:schemeClr val="accent4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>
            <a:defRPr/>
          </a:pPr>
          <a:r>
            <a:rPr lang="es-MX">
              <a:solidFill>
                <a:schemeClr val="accent1"/>
              </a:solidFill>
            </a:rPr>
            <a:t>G 2 = 24</a:t>
          </a:r>
          <a:endParaRPr lang="es-EC">
            <a:solidFill>
              <a:schemeClr val="accent1"/>
            </a:solidFill>
          </a:endParaRPr>
        </a:p>
      </dgm:t>
    </dgm:pt>
    <dgm:pt modelId="{8AFC825D-FCA9-440E-A452-4A6220549E84}" type="parTrans" cxnId="{38479F0E-92B8-440E-AE7C-10ACAD8F63AB}">
      <dgm:prSet/>
      <dgm:spPr bwMode="auto"/>
      <dgm:t>
        <a:bodyPr/>
        <a:lstStyle/>
        <a:p>
          <a:pPr>
            <a:defRPr/>
          </a:pPr>
          <a:endParaRPr lang="es-EC"/>
        </a:p>
      </dgm:t>
    </dgm:pt>
    <dgm:pt modelId="{3679E949-950A-40A4-BCDF-C43E51AEFEBC}" type="sibTrans" cxnId="{38479F0E-92B8-440E-AE7C-10ACAD8F63AB}">
      <dgm:prSet/>
      <dgm:spPr bwMode="auto"/>
      <dgm:t>
        <a:bodyPr/>
        <a:lstStyle/>
        <a:p>
          <a:pPr>
            <a:defRPr/>
          </a:pPr>
          <a:endParaRPr lang="es-EC"/>
        </a:p>
      </dgm:t>
    </dgm:pt>
    <dgm:pt modelId="{E03E73E4-D907-4632-8A68-EA56D34198DC}">
      <dgm:prSet phldrT="[Texto]"/>
      <dgm:spPr bwMode="auto">
        <a:solidFill>
          <a:schemeClr val="accent6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pPr>
            <a:defRPr/>
          </a:pPr>
          <a:r>
            <a:rPr lang="es-MX">
              <a:solidFill>
                <a:schemeClr val="accent1"/>
              </a:solidFill>
            </a:rPr>
            <a:t>G 4= 3</a:t>
          </a:r>
          <a:endParaRPr lang="es-EC">
            <a:solidFill>
              <a:schemeClr val="accent1"/>
            </a:solidFill>
          </a:endParaRPr>
        </a:p>
      </dgm:t>
    </dgm:pt>
    <dgm:pt modelId="{C57F3B0A-56DC-4EE3-ACCE-745DE875284A}" type="parTrans" cxnId="{597B4EE9-4789-4EF6-926B-2E785DDCB08E}">
      <dgm:prSet/>
      <dgm:spPr bwMode="auto"/>
      <dgm:t>
        <a:bodyPr/>
        <a:lstStyle/>
        <a:p>
          <a:pPr>
            <a:defRPr/>
          </a:pPr>
          <a:endParaRPr lang="es-EC"/>
        </a:p>
      </dgm:t>
    </dgm:pt>
    <dgm:pt modelId="{55061DD5-2407-4C8E-9613-1C57ACE47691}" type="sibTrans" cxnId="{597B4EE9-4789-4EF6-926B-2E785DDCB08E}">
      <dgm:prSet/>
      <dgm:spPr bwMode="auto"/>
      <dgm:t>
        <a:bodyPr/>
        <a:lstStyle/>
        <a:p>
          <a:pPr>
            <a:defRPr/>
          </a:pPr>
          <a:endParaRPr lang="es-EC"/>
        </a:p>
      </dgm:t>
    </dgm:pt>
    <dgm:pt modelId="{55822F5E-237F-43F7-9613-199317B982B7}">
      <dgm:prSet phldrT="[Texto]"/>
      <dgm:spPr bwMode="auto">
        <a:solidFill>
          <a:srgbClr val="F8FBCD"/>
        </a:solidFill>
        <a:ln>
          <a:solidFill>
            <a:srgbClr val="002060"/>
          </a:solidFill>
        </a:ln>
      </dgm:spPr>
      <dgm:t>
        <a:bodyPr/>
        <a:lstStyle/>
        <a:p>
          <a:pPr>
            <a:defRPr/>
          </a:pPr>
          <a:r>
            <a:rPr lang="es-MX">
              <a:solidFill>
                <a:schemeClr val="accent1"/>
              </a:solidFill>
            </a:rPr>
            <a:t>G 5= 0</a:t>
          </a:r>
          <a:endParaRPr lang="es-EC">
            <a:solidFill>
              <a:schemeClr val="accent1"/>
            </a:solidFill>
          </a:endParaRPr>
        </a:p>
      </dgm:t>
    </dgm:pt>
    <dgm:pt modelId="{2C50FE93-7A4F-498D-ACBD-1A90FEE75683}" type="parTrans" cxnId="{C54F0BDB-D355-4A96-9FD3-1B567A567EE4}">
      <dgm:prSet/>
      <dgm:spPr bwMode="auto"/>
      <dgm:t>
        <a:bodyPr/>
        <a:lstStyle/>
        <a:p>
          <a:pPr>
            <a:defRPr/>
          </a:pPr>
          <a:endParaRPr lang="es-EC"/>
        </a:p>
      </dgm:t>
    </dgm:pt>
    <dgm:pt modelId="{84405ED8-A4D0-4EC1-B476-0842403EE9DE}" type="sibTrans" cxnId="{C54F0BDB-D355-4A96-9FD3-1B567A567EE4}">
      <dgm:prSet/>
      <dgm:spPr bwMode="auto"/>
      <dgm:t>
        <a:bodyPr/>
        <a:lstStyle/>
        <a:p>
          <a:pPr>
            <a:defRPr/>
          </a:pPr>
          <a:endParaRPr lang="es-EC"/>
        </a:p>
      </dgm:t>
    </dgm:pt>
    <dgm:pt modelId="{8DA94CE0-0DD7-4352-BFC3-F6FC2F899BDF}">
      <dgm:prSet phldrT="[Texto]"/>
      <dgm:spPr bwMode="auto">
        <a:solidFill>
          <a:srgbClr val="D6FEE0"/>
        </a:solidFill>
        <a:ln>
          <a:solidFill>
            <a:srgbClr val="002060"/>
          </a:solidFill>
        </a:ln>
      </dgm:spPr>
      <dgm:t>
        <a:bodyPr/>
        <a:lstStyle/>
        <a:p>
          <a:pPr>
            <a:defRPr/>
          </a:pPr>
          <a:r>
            <a:rPr lang="es-MX">
              <a:solidFill>
                <a:schemeClr val="accent1"/>
              </a:solidFill>
            </a:rPr>
            <a:t>G 3=7</a:t>
          </a:r>
          <a:endParaRPr lang="es-EC">
            <a:solidFill>
              <a:schemeClr val="accent1"/>
            </a:solidFill>
          </a:endParaRPr>
        </a:p>
      </dgm:t>
    </dgm:pt>
    <dgm:pt modelId="{7D832EB1-3013-46AD-8696-946DA4F43982}" type="parTrans" cxnId="{FE18CFF7-C25E-410D-B712-210240AD0154}">
      <dgm:prSet/>
      <dgm:spPr bwMode="auto"/>
      <dgm:t>
        <a:bodyPr/>
        <a:lstStyle/>
        <a:p>
          <a:pPr>
            <a:defRPr/>
          </a:pPr>
          <a:endParaRPr lang="es-EC"/>
        </a:p>
      </dgm:t>
    </dgm:pt>
    <dgm:pt modelId="{7FB9A7D5-FA99-4B07-87C4-DCCC04D6C6D1}" type="sibTrans" cxnId="{FE18CFF7-C25E-410D-B712-210240AD0154}">
      <dgm:prSet/>
      <dgm:spPr bwMode="auto"/>
      <dgm:t>
        <a:bodyPr/>
        <a:lstStyle/>
        <a:p>
          <a:pPr>
            <a:defRPr/>
          </a:pPr>
          <a:endParaRPr lang="es-EC"/>
        </a:p>
      </dgm:t>
    </dgm:pt>
    <dgm:pt modelId="{AFA15692-5E74-4D0F-862F-2C0602C249EA}" type="pres">
      <dgm:prSet presAssocID="{5A3E051D-0003-4E9D-8BDE-79AE8D754088}" presName="Name0" presStyleCnt="0">
        <dgm:presLayoutVars>
          <dgm:chMax val="1"/>
          <dgm:dir val="norm"/>
          <dgm:animLvl val="ctr"/>
          <dgm:resizeHandles val="exact"/>
        </dgm:presLayoutVars>
      </dgm:prSet>
      <dgm:spPr bwMode="auto"/>
    </dgm:pt>
    <dgm:pt modelId="{B5B3E6B1-0DE0-443A-B82E-3202CCA5E125}" type="pres">
      <dgm:prSet presAssocID="{692F613F-38A8-4DD7-9F56-2F9938DB10FE}" presName="centerShape" presStyleLbl="node0" presStyleIdx="0" presStyleCnt="1"/>
      <dgm:spPr bwMode="auto"/>
    </dgm:pt>
    <dgm:pt modelId="{BEB48687-0C96-43CE-BE36-ADDD0E0C2AA0}" type="pres">
      <dgm:prSet presAssocID="{C0A6DD9C-A124-4B08-9D5C-EBB58844A0F6}" presName="node" presStyleLbl="node1" presStyleIdx="0" presStyleCnt="4">
        <dgm:presLayoutVars>
          <dgm:bulletEnabled val="1"/>
        </dgm:presLayoutVars>
      </dgm:prSet>
      <dgm:spPr bwMode="auto"/>
    </dgm:pt>
    <dgm:pt modelId="{13B89E2A-BBDF-456F-B8E1-01F277236A88}" type="pres">
      <dgm:prSet presAssocID="{C0A6DD9C-A124-4B08-9D5C-EBB58844A0F6}" presName="dummy" presStyleCnt="0"/>
      <dgm:spPr bwMode="auto"/>
    </dgm:pt>
    <dgm:pt modelId="{9A07CFE8-9003-4033-B1A5-6C376EF9E235}" type="pres">
      <dgm:prSet presAssocID="{3679E949-950A-40A4-BCDF-C43E51AEFEBC}" presName="sibTrans" presStyleLbl="sibTrans2D1" presStyleIdx="0" presStyleCnt="4"/>
      <dgm:spPr bwMode="auto"/>
    </dgm:pt>
    <dgm:pt modelId="{A2793155-7CDE-474C-9AF5-E282A231DB80}" type="pres">
      <dgm:prSet presAssocID="{E03E73E4-D907-4632-8A68-EA56D34198DC}" presName="node" presStyleLbl="node1" presStyleIdx="1" presStyleCnt="4">
        <dgm:presLayoutVars>
          <dgm:bulletEnabled val="1"/>
        </dgm:presLayoutVars>
      </dgm:prSet>
      <dgm:spPr bwMode="auto"/>
    </dgm:pt>
    <dgm:pt modelId="{5705E481-2FE5-4D2D-8637-A4DDE400F26A}" type="pres">
      <dgm:prSet presAssocID="{E03E73E4-D907-4632-8A68-EA56D34198DC}" presName="dummy" presStyleCnt="0"/>
      <dgm:spPr bwMode="auto"/>
    </dgm:pt>
    <dgm:pt modelId="{62DC1B58-327C-47A2-B61B-E856DF66B42C}" type="pres">
      <dgm:prSet presAssocID="{55061DD5-2407-4C8E-9613-1C57ACE47691}" presName="sibTrans" presStyleLbl="sibTrans2D1" presStyleIdx="1" presStyleCnt="4"/>
      <dgm:spPr bwMode="auto"/>
    </dgm:pt>
    <dgm:pt modelId="{8ED9CEA6-3EDF-43C0-A0AC-A5DE16D1B5FF}" type="pres">
      <dgm:prSet presAssocID="{55822F5E-237F-43F7-9613-199317B982B7}" presName="node" presStyleLbl="node1" presStyleIdx="2" presStyleCnt="4">
        <dgm:presLayoutVars>
          <dgm:bulletEnabled val="1"/>
        </dgm:presLayoutVars>
      </dgm:prSet>
      <dgm:spPr bwMode="auto"/>
    </dgm:pt>
    <dgm:pt modelId="{D2BC68C4-752D-4A43-A71D-F867E5AF5C65}" type="pres">
      <dgm:prSet presAssocID="{55822F5E-237F-43F7-9613-199317B982B7}" presName="dummy" presStyleCnt="0"/>
      <dgm:spPr bwMode="auto"/>
    </dgm:pt>
    <dgm:pt modelId="{A68C52FC-0C14-4FF6-AE5D-D02B0B52285E}" type="pres">
      <dgm:prSet presAssocID="{84405ED8-A4D0-4EC1-B476-0842403EE9DE}" presName="sibTrans" presStyleLbl="sibTrans2D1" presStyleIdx="2" presStyleCnt="4"/>
      <dgm:spPr bwMode="auto"/>
    </dgm:pt>
    <dgm:pt modelId="{203A9587-5020-473F-96ED-5A4C42A2389B}" type="pres">
      <dgm:prSet presAssocID="{8DA94CE0-0DD7-4352-BFC3-F6FC2F899BDF}" presName="node" presStyleLbl="node1" presStyleIdx="3" presStyleCnt="4">
        <dgm:presLayoutVars>
          <dgm:bulletEnabled val="1"/>
        </dgm:presLayoutVars>
      </dgm:prSet>
      <dgm:spPr bwMode="auto"/>
    </dgm:pt>
    <dgm:pt modelId="{98BD536B-D572-4C77-8D9E-7D2058AE68F6}" type="pres">
      <dgm:prSet presAssocID="{8DA94CE0-0DD7-4352-BFC3-F6FC2F899BDF}" presName="dummy" presStyleCnt="0"/>
      <dgm:spPr bwMode="auto"/>
    </dgm:pt>
    <dgm:pt modelId="{99C2B94D-05BB-4FFC-BB0E-85A8323488CD}" type="pres">
      <dgm:prSet presAssocID="{7FB9A7D5-FA99-4B07-87C4-DCCC04D6C6D1}" presName="sibTrans" presStyleLbl="sibTrans2D1" presStyleIdx="3" presStyleCnt="4"/>
      <dgm:spPr bwMode="auto"/>
    </dgm:pt>
  </dgm:ptLst>
  <dgm:cxnLst>
    <dgm:cxn modelId="{38479F0E-92B8-440E-AE7C-10ACAD8F63AB}" srcId="{692F613F-38A8-4DD7-9F56-2F9938DB10FE}" destId="{C0A6DD9C-A124-4B08-9D5C-EBB58844A0F6}" srcOrd="0" destOrd="0" parTransId="{8AFC825D-FCA9-440E-A452-4A6220549E84}" sibTransId="{3679E949-950A-40A4-BCDF-C43E51AEFEBC}"/>
    <dgm:cxn modelId="{4322F511-B8F6-4BD6-80B7-D096A4FC3645}" type="presOf" srcId="{7FB9A7D5-FA99-4B07-87C4-DCCC04D6C6D1}" destId="{99C2B94D-05BB-4FFC-BB0E-85A8323488CD}" srcOrd="0" destOrd="0" presId="urn:microsoft.com/office/officeart/2005/8/layout/radial6"/>
    <dgm:cxn modelId="{B90EB21C-20FC-466B-ADB9-DA055D932235}" type="presOf" srcId="{84405ED8-A4D0-4EC1-B476-0842403EE9DE}" destId="{A68C52FC-0C14-4FF6-AE5D-D02B0B52285E}" srcOrd="0" destOrd="0" presId="urn:microsoft.com/office/officeart/2005/8/layout/radial6"/>
    <dgm:cxn modelId="{273CF528-702B-4200-84E2-75F2FE0AD1A4}" type="presOf" srcId="{5A3E051D-0003-4E9D-8BDE-79AE8D754088}" destId="{AFA15692-5E74-4D0F-862F-2C0602C249EA}" srcOrd="0" destOrd="0" presId="urn:microsoft.com/office/officeart/2005/8/layout/radial6"/>
    <dgm:cxn modelId="{AB6DEC2B-B25C-48CE-BC9E-966178F9023F}" type="presOf" srcId="{8DA94CE0-0DD7-4352-BFC3-F6FC2F899BDF}" destId="{203A9587-5020-473F-96ED-5A4C42A2389B}" srcOrd="0" destOrd="0" presId="urn:microsoft.com/office/officeart/2005/8/layout/radial6"/>
    <dgm:cxn modelId="{FF675A30-22EB-43FD-9F54-192CCA400581}" type="presOf" srcId="{692F613F-38A8-4DD7-9F56-2F9938DB10FE}" destId="{B5B3E6B1-0DE0-443A-B82E-3202CCA5E125}" srcOrd="0" destOrd="0" presId="urn:microsoft.com/office/officeart/2005/8/layout/radial6"/>
    <dgm:cxn modelId="{A768B367-7D9F-4E08-B21B-D315CABB37CD}" type="presOf" srcId="{E03E73E4-D907-4632-8A68-EA56D34198DC}" destId="{A2793155-7CDE-474C-9AF5-E282A231DB80}" srcOrd="0" destOrd="0" presId="urn:microsoft.com/office/officeart/2005/8/layout/radial6"/>
    <dgm:cxn modelId="{B033FE53-3E9F-40D5-A339-602A2961A89D}" type="presOf" srcId="{55061DD5-2407-4C8E-9613-1C57ACE47691}" destId="{62DC1B58-327C-47A2-B61B-E856DF66B42C}" srcOrd="0" destOrd="0" presId="urn:microsoft.com/office/officeart/2005/8/layout/radial6"/>
    <dgm:cxn modelId="{A65AB8A3-598D-4294-8CA8-089E5BBDD981}" type="presOf" srcId="{C0A6DD9C-A124-4B08-9D5C-EBB58844A0F6}" destId="{BEB48687-0C96-43CE-BE36-ADDD0E0C2AA0}" srcOrd="0" destOrd="0" presId="urn:microsoft.com/office/officeart/2005/8/layout/radial6"/>
    <dgm:cxn modelId="{4BB0DBB0-AD1E-48E3-AF89-175CE828CC0A}" type="presOf" srcId="{55822F5E-237F-43F7-9613-199317B982B7}" destId="{8ED9CEA6-3EDF-43C0-A0AC-A5DE16D1B5FF}" srcOrd="0" destOrd="0" presId="urn:microsoft.com/office/officeart/2005/8/layout/radial6"/>
    <dgm:cxn modelId="{883866C2-2045-4E6A-BBF0-E6EF0B66C40A}" type="presOf" srcId="{3679E949-950A-40A4-BCDF-C43E51AEFEBC}" destId="{9A07CFE8-9003-4033-B1A5-6C376EF9E235}" srcOrd="0" destOrd="0" presId="urn:microsoft.com/office/officeart/2005/8/layout/radial6"/>
    <dgm:cxn modelId="{7D1CCDC7-35E8-46CB-A1D3-DFD1124FD6A5}" srcId="{5A3E051D-0003-4E9D-8BDE-79AE8D754088}" destId="{692F613F-38A8-4DD7-9F56-2F9938DB10FE}" srcOrd="0" destOrd="0" parTransId="{E8C061A4-D6DF-4509-9205-17859CDA7FD9}" sibTransId="{FB6EB351-CF53-4995-A9CC-F423EC5A2A0C}"/>
    <dgm:cxn modelId="{C54F0BDB-D355-4A96-9FD3-1B567A567EE4}" srcId="{692F613F-38A8-4DD7-9F56-2F9938DB10FE}" destId="{55822F5E-237F-43F7-9613-199317B982B7}" srcOrd="2" destOrd="0" parTransId="{2C50FE93-7A4F-498D-ACBD-1A90FEE75683}" sibTransId="{84405ED8-A4D0-4EC1-B476-0842403EE9DE}"/>
    <dgm:cxn modelId="{597B4EE9-4789-4EF6-926B-2E785DDCB08E}" srcId="{692F613F-38A8-4DD7-9F56-2F9938DB10FE}" destId="{E03E73E4-D907-4632-8A68-EA56D34198DC}" srcOrd="1" destOrd="0" parTransId="{C57F3B0A-56DC-4EE3-ACCE-745DE875284A}" sibTransId="{55061DD5-2407-4C8E-9613-1C57ACE47691}"/>
    <dgm:cxn modelId="{FE18CFF7-C25E-410D-B712-210240AD0154}" srcId="{692F613F-38A8-4DD7-9F56-2F9938DB10FE}" destId="{8DA94CE0-0DD7-4352-BFC3-F6FC2F899BDF}" srcOrd="3" destOrd="0" parTransId="{7D832EB1-3013-46AD-8696-946DA4F43982}" sibTransId="{7FB9A7D5-FA99-4B07-87C4-DCCC04D6C6D1}"/>
    <dgm:cxn modelId="{283B2515-3D6A-423A-BC4B-A5BD5F88EBA1}" type="presParOf" srcId="{AFA15692-5E74-4D0F-862F-2C0602C249EA}" destId="{B5B3E6B1-0DE0-443A-B82E-3202CCA5E125}" srcOrd="0" destOrd="0" presId="urn:microsoft.com/office/officeart/2005/8/layout/radial6"/>
    <dgm:cxn modelId="{852C92D6-80A2-4D7C-ADB4-BB488B2C71D6}" type="presParOf" srcId="{AFA15692-5E74-4D0F-862F-2C0602C249EA}" destId="{BEB48687-0C96-43CE-BE36-ADDD0E0C2AA0}" srcOrd="1" destOrd="0" presId="urn:microsoft.com/office/officeart/2005/8/layout/radial6"/>
    <dgm:cxn modelId="{77C0A3B2-1449-4150-89A7-3A72A12B8223}" type="presParOf" srcId="{AFA15692-5E74-4D0F-862F-2C0602C249EA}" destId="{13B89E2A-BBDF-456F-B8E1-01F277236A88}" srcOrd="2" destOrd="0" presId="urn:microsoft.com/office/officeart/2005/8/layout/radial6"/>
    <dgm:cxn modelId="{FEB3C067-8A3B-41CE-A363-5A416473622C}" type="presParOf" srcId="{AFA15692-5E74-4D0F-862F-2C0602C249EA}" destId="{9A07CFE8-9003-4033-B1A5-6C376EF9E235}" srcOrd="3" destOrd="0" presId="urn:microsoft.com/office/officeart/2005/8/layout/radial6"/>
    <dgm:cxn modelId="{64DA1EB2-E89C-4EC1-9F0C-4E2981391CDE}" type="presParOf" srcId="{AFA15692-5E74-4D0F-862F-2C0602C249EA}" destId="{A2793155-7CDE-474C-9AF5-E282A231DB80}" srcOrd="4" destOrd="0" presId="urn:microsoft.com/office/officeart/2005/8/layout/radial6"/>
    <dgm:cxn modelId="{DD3C5381-2AFD-49EF-9FCE-94CA168CC0A0}" type="presParOf" srcId="{AFA15692-5E74-4D0F-862F-2C0602C249EA}" destId="{5705E481-2FE5-4D2D-8637-A4DDE400F26A}" srcOrd="5" destOrd="0" presId="urn:microsoft.com/office/officeart/2005/8/layout/radial6"/>
    <dgm:cxn modelId="{B8EDA03E-4A18-4DE5-A63D-9D9B9B1A0866}" type="presParOf" srcId="{AFA15692-5E74-4D0F-862F-2C0602C249EA}" destId="{62DC1B58-327C-47A2-B61B-E856DF66B42C}" srcOrd="6" destOrd="0" presId="urn:microsoft.com/office/officeart/2005/8/layout/radial6"/>
    <dgm:cxn modelId="{B6A5F415-3707-44B6-8000-24132847584B}" type="presParOf" srcId="{AFA15692-5E74-4D0F-862F-2C0602C249EA}" destId="{8ED9CEA6-3EDF-43C0-A0AC-A5DE16D1B5FF}" srcOrd="7" destOrd="0" presId="urn:microsoft.com/office/officeart/2005/8/layout/radial6"/>
    <dgm:cxn modelId="{AB4A37DA-EF30-465C-90C6-E2B8012E9355}" type="presParOf" srcId="{AFA15692-5E74-4D0F-862F-2C0602C249EA}" destId="{D2BC68C4-752D-4A43-A71D-F867E5AF5C65}" srcOrd="8" destOrd="0" presId="urn:microsoft.com/office/officeart/2005/8/layout/radial6"/>
    <dgm:cxn modelId="{727B55D7-6290-4084-A12A-23D2BAF5C36A}" type="presParOf" srcId="{AFA15692-5E74-4D0F-862F-2C0602C249EA}" destId="{A68C52FC-0C14-4FF6-AE5D-D02B0B52285E}" srcOrd="9" destOrd="0" presId="urn:microsoft.com/office/officeart/2005/8/layout/radial6"/>
    <dgm:cxn modelId="{5B572DED-EF9E-4717-80F4-1EE0906AD6B4}" type="presParOf" srcId="{AFA15692-5E74-4D0F-862F-2C0602C249EA}" destId="{203A9587-5020-473F-96ED-5A4C42A2389B}" srcOrd="10" destOrd="0" presId="urn:microsoft.com/office/officeart/2005/8/layout/radial6"/>
    <dgm:cxn modelId="{8A72EB72-E76C-4A72-995C-D6203F46D668}" type="presParOf" srcId="{AFA15692-5E74-4D0F-862F-2C0602C249EA}" destId="{98BD536B-D572-4C77-8D9E-7D2058AE68F6}" srcOrd="11" destOrd="0" presId="urn:microsoft.com/office/officeart/2005/8/layout/radial6"/>
    <dgm:cxn modelId="{60D5EFE4-F5E0-4A19-97D6-2EAD8698EE82}" type="presParOf" srcId="{AFA15692-5E74-4D0F-862F-2C0602C249EA}" destId="{99C2B94D-05BB-4FFC-BB0E-85A8323488CD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" minVer="http://schemas.openxmlformats.org/drawingml/2006/diagram"/>
    </a:ext>
  </dgm:extLst>
</dgm:dataModel>
</file>

<file path=ppt/diagrams/drawing1.xml><?xml version="1.0" encoding="utf-8"?>
<dsp:drawing xmlns:dsp="http://schemas.microsoft.com/office/drawing/2008/diagram" xmlns:dgm="http://schemas.openxmlformats.org/drawingml/2006/diagram" xmlns:a="http://schemas.openxmlformats.org/drawingml/2006/main" xmlns:r="http://schemas.openxmlformats.org/officeDocument/2006/relationships">
  <dsp:spTree>
    <dsp:nvGrpSpPr>
      <dsp:cNvPr id="112551244" name=""/>
      <dsp:cNvGrpSpPr/>
    </dsp:nvGrpSpPr>
    <dsp:grpSpPr bwMode="auto">
      <a:xfrm>
        <a:off x="0" y="0"/>
        <a:ext cx="5513294" cy="4580965"/>
        <a:chOff x="0" y="0"/>
        <a:chExt cx="5513294" cy="4580965"/>
      </a:xfrm>
    </dsp:grpSpPr>
    <dsp:sp modelId="{99C2B94D-05BB-4FFC-BB0E-85A8323488CD}">
      <dsp:nvSpPr>
        <dsp:cNvPr id="0" name=""/>
        <dsp:cNvSpPr/>
      </dsp:nvSpPr>
      <dsp:spPr bwMode="auto">
        <a:xfrm>
          <a:off x="993980" y="527815"/>
          <a:ext cx="3525333" cy="3525333"/>
        </a:xfrm>
        <a:prstGeom prst="blockArc">
          <a:avLst>
            <a:gd name="adj1" fmla="val 10800000"/>
            <a:gd name="adj2" fmla="val 16200000"/>
            <a:gd name="adj3" fmla="val 46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</dsp:sp>
    <dsp:sp modelId="{A68C52FC-0C14-4FF6-AE5D-D02B0B52285E}">
      <dsp:nvSpPr>
        <dsp:cNvPr id="0" name=""/>
        <dsp:cNvSpPr/>
      </dsp:nvSpPr>
      <dsp:spPr bwMode="auto">
        <a:xfrm>
          <a:off x="993980" y="527815"/>
          <a:ext cx="3525333" cy="3525333"/>
        </a:xfrm>
        <a:prstGeom prst="blockArc">
          <a:avLst>
            <a:gd name="adj1" fmla="val 5400000"/>
            <a:gd name="adj2" fmla="val 10800000"/>
            <a:gd name="adj3" fmla="val 46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</dsp:sp>
    <dsp:sp modelId="{62DC1B58-327C-47A2-B61B-E856DF66B42C}">
      <dsp:nvSpPr>
        <dsp:cNvPr id="0" name=""/>
        <dsp:cNvSpPr/>
      </dsp:nvSpPr>
      <dsp:spPr bwMode="auto">
        <a:xfrm>
          <a:off x="993980" y="527815"/>
          <a:ext cx="3525333" cy="3525333"/>
        </a:xfrm>
        <a:prstGeom prst="blockArc">
          <a:avLst>
            <a:gd name="adj1" fmla="val 0"/>
            <a:gd name="adj2" fmla="val 5400000"/>
            <a:gd name="adj3" fmla="val 46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</dsp:sp>
    <dsp:sp modelId="{9A07CFE8-9003-4033-B1A5-6C376EF9E235}">
      <dsp:nvSpPr>
        <dsp:cNvPr id="0" name=""/>
        <dsp:cNvSpPr/>
      </dsp:nvSpPr>
      <dsp:spPr bwMode="auto">
        <a:xfrm>
          <a:off x="993980" y="527815"/>
          <a:ext cx="3525333" cy="3525333"/>
        </a:xfrm>
        <a:prstGeom prst="blockArc">
          <a:avLst>
            <a:gd name="adj1" fmla="val 16200000"/>
            <a:gd name="adj2" fmla="val 0"/>
            <a:gd name="adj3" fmla="val 463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</dsp:sp>
    <dsp:sp modelId="{B5B3E6B1-0DE0-443A-B82E-3202CCA5E125}">
      <dsp:nvSpPr>
        <dsp:cNvPr id="0" name=""/>
        <dsp:cNvSpPr/>
      </dsp:nvSpPr>
      <dsp:spPr bwMode="auto">
        <a:xfrm>
          <a:off x="1946343" y="1480179"/>
          <a:ext cx="1620606" cy="1620606"/>
        </a:xfrm>
        <a:prstGeom prst="ellipse">
          <a:avLst/>
        </a:prstGeom>
        <a:solidFill>
          <a:srgbClr val="F9DFF3"/>
        </a:solidFill>
        <a:ln w="12700" cap="flat" cmpd="sng" algn="ctr">
          <a:solidFill>
            <a:srgbClr val="AA0693"/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21590" tIns="21590" rIns="21590" bIns="21590" numCol="1" spcCol="1270" rtlCol="0" fromWordArt="0" anchor="ctr" anchorCtr="0" forceAA="0" upright="0" compatLnSpc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es-MX" sz="1700">
              <a:solidFill>
                <a:srgbClr val="AA0693"/>
              </a:solidFill>
            </a:rPr>
            <a:t>GRUPOS DE HERMANOS </a:t>
          </a:r>
          <a:endParaRPr sz="1700">
            <a:solidFill>
              <a:srgbClr val="AA0693"/>
            </a:solidFill>
          </a:endParaRPr>
        </a:p>
      </dsp:txBody>
      <dsp:txXfrm>
        <a:off x="2183675" y="1717511"/>
        <a:ext cx="1145942" cy="1145942"/>
      </dsp:txXfrm>
    </dsp:sp>
    <dsp:sp modelId="{BEB48687-0C96-43CE-BE36-ADDD0E0C2AA0}">
      <dsp:nvSpPr>
        <dsp:cNvPr id="0" name=""/>
        <dsp:cNvSpPr/>
      </dsp:nvSpPr>
      <dsp:spPr bwMode="auto">
        <a:xfrm>
          <a:off x="2189434" y="1442"/>
          <a:ext cx="1134424" cy="1134424"/>
        </a:xfrm>
        <a:prstGeom prst="ellipse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21589" tIns="21589" rIns="21589" bIns="21589" numCol="1" spcCol="1270" rtlCol="0" fromWordArt="0" anchor="ctr" anchorCtr="0" forceAA="0" upright="0" compatLnSpc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es-MX" sz="1700">
              <a:solidFill>
                <a:schemeClr val="accent1"/>
              </a:solidFill>
            </a:rPr>
            <a:t>G 2 = 24</a:t>
          </a:r>
          <a:endParaRPr sz="1700">
            <a:solidFill>
              <a:schemeClr val="accent1"/>
            </a:solidFill>
          </a:endParaRPr>
        </a:p>
      </dsp:txBody>
      <dsp:txXfrm>
        <a:off x="2355567" y="167575"/>
        <a:ext cx="802158" cy="802158"/>
      </dsp:txXfrm>
    </dsp:sp>
    <dsp:sp modelId="{A2793155-7CDE-474C-9AF5-E282A231DB80}">
      <dsp:nvSpPr>
        <dsp:cNvPr id="0" name=""/>
        <dsp:cNvSpPr/>
      </dsp:nvSpPr>
      <dsp:spPr bwMode="auto">
        <a:xfrm>
          <a:off x="3911261" y="1723270"/>
          <a:ext cx="1134424" cy="1134424"/>
        </a:xfrm>
        <a:prstGeom prst="ellipse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21589" tIns="21589" rIns="21589" bIns="21589" numCol="1" spcCol="1270" rtlCol="0" fromWordArt="0" anchor="ctr" anchorCtr="0" forceAA="0" upright="0" compatLnSpc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es-MX" sz="1700">
              <a:solidFill>
                <a:schemeClr val="accent1"/>
              </a:solidFill>
            </a:rPr>
            <a:t>G 4= 3</a:t>
          </a:r>
          <a:endParaRPr sz="1700">
            <a:solidFill>
              <a:schemeClr val="accent1"/>
            </a:solidFill>
          </a:endParaRPr>
        </a:p>
      </dsp:txBody>
      <dsp:txXfrm>
        <a:off x="4077394" y="1889402"/>
        <a:ext cx="802158" cy="802158"/>
      </dsp:txXfrm>
    </dsp:sp>
    <dsp:sp modelId="{8ED9CEA6-3EDF-43C0-A0AC-A5DE16D1B5FF}">
      <dsp:nvSpPr>
        <dsp:cNvPr id="0" name=""/>
        <dsp:cNvSpPr/>
      </dsp:nvSpPr>
      <dsp:spPr bwMode="auto">
        <a:xfrm>
          <a:off x="2189434" y="3445097"/>
          <a:ext cx="1134424" cy="1134424"/>
        </a:xfrm>
        <a:prstGeom prst="ellipse">
          <a:avLst/>
        </a:prstGeom>
        <a:solidFill>
          <a:srgbClr val="F8FBCD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21589" tIns="21589" rIns="21589" bIns="21589" numCol="1" spcCol="1270" rtlCol="0" fromWordArt="0" anchor="ctr" anchorCtr="0" forceAA="0" upright="0" compatLnSpc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es-MX" sz="1700">
              <a:solidFill>
                <a:schemeClr val="accent1"/>
              </a:solidFill>
            </a:rPr>
            <a:t>G 5= 0</a:t>
          </a:r>
          <a:endParaRPr sz="1700">
            <a:solidFill>
              <a:schemeClr val="accent1"/>
            </a:solidFill>
          </a:endParaRPr>
        </a:p>
      </dsp:txBody>
      <dsp:txXfrm>
        <a:off x="2355567" y="3611230"/>
        <a:ext cx="802158" cy="802158"/>
      </dsp:txXfrm>
    </dsp:sp>
    <dsp:sp modelId="{203A9587-5020-473F-96ED-5A4C42A2389B}">
      <dsp:nvSpPr>
        <dsp:cNvPr id="0" name=""/>
        <dsp:cNvSpPr/>
      </dsp:nvSpPr>
      <dsp:spPr bwMode="auto">
        <a:xfrm>
          <a:off x="467607" y="1723270"/>
          <a:ext cx="1134424" cy="1134424"/>
        </a:xfrm>
        <a:prstGeom prst="ellipse">
          <a:avLst/>
        </a:prstGeom>
        <a:solidFill>
          <a:srgbClr val="D6FEE0"/>
        </a:solidFill>
        <a:ln w="127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rgbClr val="000000"/>
        </a:lnRef>
        <a:fillRef idx="1">
          <a:srgbClr val="000000"/>
        </a:fillRef>
        <a:effectRef idx="0">
          <a:srgbClr val="000000"/>
        </a:effectRef>
        <a:fontRef idx="minor">
          <a:schemeClr val="lt1"/>
        </a:fontRef>
      </dsp:style>
      <dsp:txBody>
        <a:bodyPr spcFirstLastPara="0" vertOverflow="overflow" horzOverflow="overflow" vert="horz" wrap="square" lIns="21589" tIns="21589" rIns="21589" bIns="21589" numCol="1" spcCol="1270" rtlCol="0" fromWordArt="0" anchor="ctr" anchorCtr="0" forceAA="0" upright="0" compatLnSpc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ts val="0"/>
            </a:spcBef>
            <a:spcAft>
              <a:spcPts val="0"/>
            </a:spcAft>
            <a:buNone/>
            <a:defRPr/>
          </a:pPr>
          <a:r>
            <a:rPr lang="es-MX" sz="1700">
              <a:solidFill>
                <a:schemeClr val="accent1"/>
              </a:solidFill>
            </a:rPr>
            <a:t>G 3=7</a:t>
          </a:r>
          <a:endParaRPr sz="1700">
            <a:solidFill>
              <a:schemeClr val="accent1"/>
            </a:solidFill>
          </a:endParaRPr>
        </a:p>
      </dsp:txBody>
      <dsp:txXfrm>
        <a:off x="633740" y="1889402"/>
        <a:ext cx="802158" cy="8021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xmlns:r="http://schemas.openxmlformats.org/officeDocument/2006/relationships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 val="norm"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00000"/>
              <dgm:constr type="sp" refType="w" refFor="ch" refForName="oneComp" fact="0.300000"/>
              <dgm:constr type="sibSp" refType="w" refFor="ch" refForName="oneComp" fact="0.300000"/>
              <dgm:constr type="primFontSz" for="ch" forName="centerShape" val="65"/>
              <dgm:constr type="primFontSz" for="des" forName="oneNode" refType="primFontSz" refFor="ch" refForName="centerShape" fact="0.950000"/>
              <dgm:constr type="primFontSz" for="des" forName="oneNode" refType="primFontSz" refFor="ch" refForName="centerShape" op="lte" fact="0.950000"/>
              <dgm:constr type="diam" for="ch" forName="singleconn" refType="diam" op="equ" fact="-1.000000"/>
              <dgm:constr type="h" for="ch" forName="singleconn" refType="w" refFor="ch" refForName="oneComp" fact="0.240000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00000"/>
              <dgm:constr type="sp" refType="w" refFor="ch" refForName="node" fact="0.300000"/>
              <dgm:constr type="sibSp" refType="w" refFor="ch" refForName="node" fact="0.300000"/>
              <dgm:constr type="primFontSz" for="ch" forName="centerShape" val="65"/>
              <dgm:constr type="primFontSz" for="des" forName="node" refType="primFontSz" refFor="ch" refForName="centerShape" fact="0.780000"/>
              <dgm:constr type="primFontSz" for="ch" forName="node" refType="primFontSz" refFor="ch" refForName="centerShape" op="lte" fact="0.950000"/>
              <dgm:constr type="diam" for="ch" forName="sibTrans" refType="diam" op="equ"/>
              <dgm:constr type="h" for="ch" forName="sibTrans" refType="w" refFor="ch" refForName="node" fact="0.240000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00000"/>
              <dgm:constr type="sp" refType="w" refFor="ch" refForName="oneComp" fact="0.300000"/>
              <dgm:constr type="sibSp" refType="w" refFor="ch" refForName="oneComp" fact="0.300000"/>
              <dgm:constr type="primFontSz" for="ch" forName="centerShape" val="65"/>
              <dgm:constr type="primFontSz" for="des" forName="oneNode" refType="primFontSz" refFor="ch" refForName="centerShape" fact="0.950000"/>
              <dgm:constr type="primFontSz" for="ch" forName="oneNode" refType="primFontSz" refFor="ch" refForName="centerShape" op="lte" fact="0.950000"/>
              <dgm:constr type="diam" for="ch" forName="singleconn" refType="diam"/>
              <dgm:constr type="h" for="ch" forName="singleconn" refType="w" refFor="ch" refForName="oneComp" fact="0.240000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00000"/>
              <dgm:constr type="sp" refType="w" refFor="ch" refForName="node" fact="0.300000"/>
              <dgm:constr type="sibSp" refType="w" refFor="ch" refForName="node" fact="0.300000"/>
              <dgm:constr type="primFontSz" for="ch" forName="centerShape" val="65"/>
              <dgm:constr type="primFontSz" for="des" forName="node" refType="primFontSz" refFor="ch" refForName="centerShape" fact="0.780000"/>
              <dgm:constr type="primFontSz" for="ch" forName="node" refType="primFontSz" refFor="ch" refForName="centerShape" op="lte" fact="0.950000"/>
              <dgm:constr type="diam" for="ch" ptType="sibTrans" refType="diam" fact="-1.000000"/>
              <dgm:constr type="h" for="ch" forName="sibTrans" refType="w" refFor="ch" refForName="node" fact="0.240000"/>
              <dgm:constr type="diam" for="ch" refType="diam" op="equ" fact="-1.000000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type="ellipse" r:blip="">
          <dgm:adjLst/>
        </dgm:shape>
        <dgm:presOf axis="self"/>
        <dgm:constrLst>
          <dgm:constr type="h" refType="w"/>
          <dgm:constr type="tMarg" refType="primFontSz" fact="0.100000"/>
          <dgm:constr type="bMarg" refType="primFontSz" fact="0.100000"/>
          <dgm:constr type="lMarg" refType="primFontSz" fact="0.100000"/>
          <dgm:constr type="rMarg" refType="primFontSz" fact="0.100000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00000"/>
                  <dgm:constr type="bMarg" refType="primFontSz" fact="0.100000"/>
                  <dgm:constr type="lMarg" refType="primFontSz" fact="0.100000"/>
                  <dgm:constr type="rMarg" refType="primFontSz" fact="0.100000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cnt="1" hideLastTrans="0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r:blip="">
                  <dgm:adjLst/>
                </dgm:shape>
                <dgm:presOf/>
                <dgm:constrLst>
                  <dgm:constr type="h" refType="w"/>
                  <dgm:constr type="l" for="ch" forName="dummyConnPt" refType="w" fact="0.500000"/>
                  <dgm:constr type="t" for="ch" forName="dummyConnPt" refType="w" fact="0.500000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00000"/>
                    <dgm:constr type="bMarg" refType="primFontSz" fact="0.100000"/>
                    <dgm:constr type="lMarg" refType="primFontSz" fact="0.100000"/>
                    <dgm:constr type="rMarg" refType="primFontSz" fact="0.100000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cnt="1" hideLastTrans="0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ImgPlac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callout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sst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  <dgm:styleLbl name="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con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1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F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solidBgAcc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0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2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3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Acc4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dk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trB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fgShp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2">
        <a:srgbClr val="000000"/>
      </a:lnRef>
      <a:fillRef idx="1">
        <a:srgbClr val="000000"/>
      </a:fillRef>
      <a:effectRef idx="0">
        <a:srgbClr val="000000"/>
      </a:effectRef>
      <a:fontRef idx="minor"/>
    </dgm:style>
  </dgm:styleLbl>
  <dgm:styleLbl name="revTx">
    <dgm:scene3d>
      <a:camera prst="orthographicFront"/>
      <a:lightRig rig="threePt" dir="t"/>
    </dgm:scene3d>
    <dgm:sp3d/>
    <dgm:txPr>
      <a:bodyPr/>
      <a:p>
        <a:pPr>
          <a:defRPr/>
        </a:pPr>
        <a:endParaRPr/>
      </a:p>
    </dgm:txPr>
    <dgm:style>
      <a:lnRef idx="0">
        <a:srgbClr val="000000"/>
      </a:lnRef>
      <a:fillRef idx="0">
        <a:srgbClr val="000000"/>
      </a:fillRef>
      <a:effectRef idx="0">
        <a:srgbClr val="000000"/>
      </a:effectRef>
      <a:fontRef idx="minor"/>
    </dgm:style>
  </dgm:styleLbl>
</dgm:styleDef>
</file>

<file path=ppt/drawings/_rels/.rels><?xml version="1.0" encoding="UTF-8" standalone="yes"?><Relationships xmlns="http://schemas.openxmlformats.org/package/2006/relationships"></Relationships>
</file>

<file path=ppt/drawings/drawing1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0.45390999999999998</cdr:x>
      <cdr:y>0.76848000000000005</cdr:y>
    </cdr:from>
    <cdr:to>
      <cdr:x>0.71160000000000001</cdr:x>
      <cdr:y>0.92371999999999999</cdr:y>
    </cdr:to>
    <cdr:sp>
      <cdr:nvSpPr>
        <cdr:cNvPr id="2" name="CuadroTexto 1"/>
        <cdr:cNvSpPr txBox="1"/>
      </cdr:nvSpPr>
      <cdr:spPr bwMode="auto">
        <a:xfrm>
          <a:off x="1274887" y="1877119"/>
          <a:ext cx="723771" cy="379195"/>
        </a:xfrm>
        <a:prstGeom prst="rect">
          <a:avLst/>
        </a:prstGeom>
      </cdr:spPr>
      <cdr:txBody>
        <a:bodyPr vertOverflow="clip" wrap="square" rtlCol="0"/>
        <a:lstStyle/>
        <a:p>
          <a:pPr>
            <a:defRPr/>
          </a:pPr>
          <a:r>
            <a:rPr lang="es-MX" sz="1100">
              <a:solidFill>
                <a:schemeClr val="tx1"/>
              </a:solidFill>
            </a:rPr>
            <a:t>Solo</a:t>
          </a:r>
          <a:r>
            <a:rPr lang="es-MX" sz="1100">
              <a:solidFill>
                <a:schemeClr val="bg1"/>
              </a:solidFill>
            </a:rPr>
            <a:t> </a:t>
          </a:r>
          <a:r>
            <a:rPr lang="es-MX" sz="1100">
              <a:solidFill>
                <a:schemeClr val="tx1"/>
              </a:solidFill>
            </a:rPr>
            <a:t>43</a:t>
          </a:r>
          <a:endParaRPr lang="es-EC" sz="110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0.37169000000000002</cdr:x>
      <cdr:y>0.58526999999999996</cdr:y>
    </cdr:from>
    <cdr:to>
      <cdr:x>0.51448000000000005</cdr:x>
      <cdr:y>0.99695</cdr:y>
    </cdr:to>
    <cdr:sp>
      <cdr:nvSpPr>
        <cdr:cNvPr id="3" name="CuadroTexto 2"/>
        <cdr:cNvSpPr txBox="1"/>
      </cdr:nvSpPr>
      <cdr:spPr bwMode="auto">
        <a:xfrm>
          <a:off x="3021069" y="1637469"/>
          <a:ext cx="1160585" cy="1151792"/>
        </a:xfrm>
        <a:prstGeom prst="rect">
          <a:avLst/>
        </a:prstGeom>
      </cdr:spPr>
      <cdr:txBody>
        <a:bodyPr vertOverflow="clip" wrap="square" rtlCol="0"/>
        <a:lstStyle/>
        <a:p>
          <a:pPr>
            <a:defRPr/>
          </a:pPr>
          <a:endParaRPr lang="es-EC" sz="1100"/>
        </a:p>
      </cdr:txBody>
    </cdr:sp>
  </cdr:relSizeAnchor>
  <cdr:relSizeAnchor>
    <cdr:from>
      <cdr:x>0.67673000000000005</cdr:x>
      <cdr:y>0.91524000000000005</cdr:y>
    </cdr:from>
    <cdr:to>
      <cdr:x>0.77625</cdr:x>
      <cdr:y>0.98438000000000003</cdr:y>
    </cdr:to>
    <cdr:sp>
      <cdr:nvSpPr>
        <cdr:cNvPr id="6" name="CuadroTexto 5"/>
        <cdr:cNvSpPr txBox="1"/>
      </cdr:nvSpPr>
      <cdr:spPr bwMode="auto">
        <a:xfrm>
          <a:off x="5500500" y="2560661"/>
          <a:ext cx="808892" cy="193431"/>
        </a:xfrm>
        <a:prstGeom prst="rect">
          <a:avLst/>
        </a:prstGeom>
      </cdr:spPr>
      <cdr:txBody>
        <a:bodyPr vertOverflow="clip" wrap="square" rtlCol="0"/>
        <a:lstStyle/>
        <a:p>
          <a:pPr>
            <a:defRPr/>
          </a:pPr>
          <a:endParaRPr lang="es-EC" sz="1100"/>
        </a:p>
      </cdr:txBody>
    </cdr:sp>
  </cdr:relSizeAnchor>
</c:userShapes>
</file>

<file path=ppt/drawings/drawing3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0.28421000000000002</cdr:x>
      <cdr:y>0.37587999999999999</cdr:y>
    </cdr:from>
    <cdr:to>
      <cdr:x>0.42984</cdr:x>
      <cdr:y>0.48965999999999998</cdr:y>
    </cdr:to>
    <cdr:sp>
      <cdr:nvSpPr>
        <cdr:cNvPr id="2" name="CuadroTexto 1"/>
        <cdr:cNvSpPr txBox="1"/>
      </cdr:nvSpPr>
      <cdr:spPr bwMode="auto">
        <a:xfrm>
          <a:off x="1198555" y="1487685"/>
          <a:ext cx="614149" cy="450298"/>
        </a:xfrm>
        <a:prstGeom prst="rect">
          <a:avLst/>
        </a:prstGeom>
      </cdr:spPr>
      <cdr:txBody>
        <a:bodyPr vertOverflow="clip" wrap="square" rtlCol="0"/>
        <a:lstStyle/>
        <a:p>
          <a:pPr>
            <a:defRPr/>
          </a:pPr>
          <a:endParaRPr lang="es-EC" sz="1100"/>
        </a:p>
      </cdr:txBody>
    </cdr:sp>
  </cdr:relSizeAnchor>
  <cdr:relSizeAnchor>
    <cdr:from>
      <cdr:x>0.31334000000000001</cdr:x>
      <cdr:y>0.37587999999999999</cdr:y>
    </cdr:from>
    <cdr:to>
      <cdr:x>0.45896999999999999</cdr:x>
      <cdr:y>0.53103</cdr:y>
    </cdr:to>
    <cdr:sp>
      <cdr:nvSpPr>
        <cdr:cNvPr id="3" name="CuadroTexto 2"/>
        <cdr:cNvSpPr txBox="1"/>
      </cdr:nvSpPr>
      <cdr:spPr bwMode="auto">
        <a:xfrm>
          <a:off x="1321385" y="1487685"/>
          <a:ext cx="614149" cy="614071"/>
        </a:xfrm>
        <a:prstGeom prst="rect">
          <a:avLst/>
        </a:prstGeom>
      </cdr:spPr>
      <cdr:txBody>
        <a:bodyPr vertOverflow="clip" wrap="square" rtlCol="0"/>
        <a:lstStyle/>
        <a:p>
          <a:pPr>
            <a:defRPr/>
          </a:pPr>
          <a:r>
            <a:rPr lang="es-MX" sz="2000"/>
            <a:t>80</a:t>
          </a:r>
          <a:endParaRPr lang="es-EC" sz="2000"/>
        </a:p>
      </cdr:txBody>
    </cdr:sp>
  </cdr:relSizeAnchor>
  <cdr:relSizeAnchor>
    <cdr:from>
      <cdr:x>0.71787000000000001</cdr:x>
      <cdr:y>0.37587999999999999</cdr:y>
    </cdr:from>
    <cdr:to>
      <cdr:x>0.83760999999999997</cdr:x>
      <cdr:y>0.47241</cdr:y>
    </cdr:to>
    <cdr:sp>
      <cdr:nvSpPr>
        <cdr:cNvPr id="4" name="CuadroTexto 3"/>
        <cdr:cNvSpPr txBox="1"/>
      </cdr:nvSpPr>
      <cdr:spPr bwMode="auto">
        <a:xfrm>
          <a:off x="3027355" y="1487685"/>
          <a:ext cx="504967" cy="382059"/>
        </a:xfrm>
        <a:prstGeom prst="rect">
          <a:avLst/>
        </a:prstGeom>
      </cdr:spPr>
      <cdr:txBody>
        <a:bodyPr vertOverflow="clip" wrap="square" rtlCol="0"/>
        <a:lstStyle/>
        <a:p>
          <a:pPr>
            <a:defRPr/>
          </a:pPr>
          <a:r>
            <a:rPr lang="es-MX" sz="2000"/>
            <a:t>75</a:t>
          </a:r>
          <a:endParaRPr lang="es-EC" sz="2000"/>
        </a:p>
      </cdr:txBody>
    </cdr:sp>
  </cdr:relSizeAnchor>
</c:userShap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Diapositiva de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s-MX"/>
              <a:t>Haz clic para editar el estilo de subtítulo del patrón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ítulo y texto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  <a:p>
            <a:pPr lvl="1">
              <a:defRPr/>
            </a:pPr>
            <a:r>
              <a:rPr lang="es-MX"/>
              <a:t>Segundo nivel</a:t>
            </a:r>
            <a:endParaRPr/>
          </a:p>
          <a:p>
            <a:pPr lvl="2">
              <a:defRPr/>
            </a:pPr>
            <a:r>
              <a:rPr lang="es-MX"/>
              <a:t>Tercer nivel</a:t>
            </a:r>
            <a:endParaRPr/>
          </a:p>
          <a:p>
            <a:pPr lvl="3">
              <a:defRPr/>
            </a:pPr>
            <a:r>
              <a:rPr lang="es-MX"/>
              <a:t>Cuarto nivel</a:t>
            </a:r>
            <a:endParaRPr/>
          </a:p>
          <a:p>
            <a:pPr lvl="4">
              <a:defRPr/>
            </a:pPr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Título vertical y text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  <a:p>
            <a:pPr lvl="1">
              <a:defRPr/>
            </a:pPr>
            <a:r>
              <a:rPr lang="es-MX"/>
              <a:t>Segundo nivel</a:t>
            </a:r>
            <a:endParaRPr/>
          </a:p>
          <a:p>
            <a:pPr lvl="2">
              <a:defRPr/>
            </a:pPr>
            <a:r>
              <a:rPr lang="es-MX"/>
              <a:t>Tercer nivel</a:t>
            </a:r>
            <a:endParaRPr/>
          </a:p>
          <a:p>
            <a:pPr lvl="3">
              <a:defRPr/>
            </a:pPr>
            <a:r>
              <a:rPr lang="es-MX"/>
              <a:t>Cuarto nivel</a:t>
            </a:r>
            <a:endParaRPr/>
          </a:p>
          <a:p>
            <a:pPr lvl="4">
              <a:defRPr/>
            </a:pPr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ítulo y objeto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  <a:p>
            <a:pPr lvl="1">
              <a:defRPr/>
            </a:pPr>
            <a:r>
              <a:rPr lang="es-MX"/>
              <a:t>Segundo nivel</a:t>
            </a:r>
            <a:endParaRPr/>
          </a:p>
          <a:p>
            <a:pPr lvl="2">
              <a:defRPr/>
            </a:pPr>
            <a:r>
              <a:rPr lang="es-MX"/>
              <a:t>Tercer nivel</a:t>
            </a:r>
            <a:endParaRPr/>
          </a:p>
          <a:p>
            <a:pPr lvl="3">
              <a:defRPr/>
            </a:pPr>
            <a:r>
              <a:rPr lang="es-MX"/>
              <a:t>Cuarto nivel</a:t>
            </a:r>
            <a:endParaRPr/>
          </a:p>
          <a:p>
            <a:pPr lvl="4">
              <a:defRPr/>
            </a:pPr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Encabezado de secció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Dos objeto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  <a:p>
            <a:pPr lvl="1">
              <a:defRPr/>
            </a:pPr>
            <a:r>
              <a:rPr lang="es-MX"/>
              <a:t>Segundo nivel</a:t>
            </a:r>
            <a:endParaRPr/>
          </a:p>
          <a:p>
            <a:pPr lvl="2">
              <a:defRPr/>
            </a:pPr>
            <a:r>
              <a:rPr lang="es-MX"/>
              <a:t>Tercer nivel</a:t>
            </a:r>
            <a:endParaRPr/>
          </a:p>
          <a:p>
            <a:pPr lvl="3">
              <a:defRPr/>
            </a:pPr>
            <a:r>
              <a:rPr lang="es-MX"/>
              <a:t>Cuarto nivel</a:t>
            </a:r>
            <a:endParaRPr/>
          </a:p>
          <a:p>
            <a:pPr lvl="4">
              <a:defRPr/>
            </a:pPr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  <a:p>
            <a:pPr lvl="1">
              <a:defRPr/>
            </a:pPr>
            <a:r>
              <a:rPr lang="es-MX"/>
              <a:t>Segundo nivel</a:t>
            </a:r>
            <a:endParaRPr/>
          </a:p>
          <a:p>
            <a:pPr lvl="2">
              <a:defRPr/>
            </a:pPr>
            <a:r>
              <a:rPr lang="es-MX"/>
              <a:t>Tercer nivel</a:t>
            </a:r>
            <a:endParaRPr/>
          </a:p>
          <a:p>
            <a:pPr lvl="3">
              <a:defRPr/>
            </a:pPr>
            <a:r>
              <a:rPr lang="es-MX"/>
              <a:t>Cuarto nivel</a:t>
            </a:r>
            <a:endParaRPr/>
          </a:p>
          <a:p>
            <a:pPr lvl="4">
              <a:defRPr/>
            </a:pPr>
            <a:r>
              <a:rPr lang="es-MX"/>
              <a:t>Quinto nivel</a:t>
            </a:r>
            <a:endParaRPr lang="es-EC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Comparació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  <a:p>
            <a:pPr lvl="1">
              <a:defRPr/>
            </a:pPr>
            <a:r>
              <a:rPr lang="es-MX"/>
              <a:t>Segundo nivel</a:t>
            </a:r>
            <a:endParaRPr/>
          </a:p>
          <a:p>
            <a:pPr lvl="2">
              <a:defRPr/>
            </a:pPr>
            <a:r>
              <a:rPr lang="es-MX"/>
              <a:t>Tercer nivel</a:t>
            </a:r>
            <a:endParaRPr/>
          </a:p>
          <a:p>
            <a:pPr lvl="3">
              <a:defRPr/>
            </a:pPr>
            <a:r>
              <a:rPr lang="es-MX"/>
              <a:t>Cuarto nivel</a:t>
            </a:r>
            <a:endParaRPr/>
          </a:p>
          <a:p>
            <a:pPr lvl="4">
              <a:defRPr/>
            </a:pPr>
            <a:r>
              <a:rPr lang="es-MX"/>
              <a:t>Quinto nivel</a:t>
            </a:r>
            <a:endParaRPr lang="es-EC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  <a:p>
            <a:pPr lvl="1">
              <a:defRPr/>
            </a:pPr>
            <a:r>
              <a:rPr lang="es-MX"/>
              <a:t>Segundo nivel</a:t>
            </a:r>
            <a:endParaRPr/>
          </a:p>
          <a:p>
            <a:pPr lvl="2">
              <a:defRPr/>
            </a:pPr>
            <a:r>
              <a:rPr lang="es-MX"/>
              <a:t>Tercer nivel</a:t>
            </a:r>
            <a:endParaRPr/>
          </a:p>
          <a:p>
            <a:pPr lvl="3">
              <a:defRPr/>
            </a:pPr>
            <a:r>
              <a:rPr lang="es-MX"/>
              <a:t>Cuarto nivel</a:t>
            </a:r>
            <a:endParaRPr/>
          </a:p>
          <a:p>
            <a:pPr lvl="4">
              <a:defRPr/>
            </a:pPr>
            <a:r>
              <a:rPr lang="es-MX"/>
              <a:t>Quinto nivel</a:t>
            </a:r>
            <a:endParaRPr lang="es-EC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Solo el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En blanc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Contenido con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  <a:p>
            <a:pPr lvl="1">
              <a:defRPr/>
            </a:pPr>
            <a:r>
              <a:rPr lang="es-MX"/>
              <a:t>Segundo nivel</a:t>
            </a:r>
            <a:endParaRPr/>
          </a:p>
          <a:p>
            <a:pPr lvl="2">
              <a:defRPr/>
            </a:pPr>
            <a:r>
              <a:rPr lang="es-MX"/>
              <a:t>Tercer nivel</a:t>
            </a:r>
            <a:endParaRPr/>
          </a:p>
          <a:p>
            <a:pPr lvl="3">
              <a:defRPr/>
            </a:pPr>
            <a:r>
              <a:rPr lang="es-MX"/>
              <a:t>Cuarto nivel</a:t>
            </a:r>
            <a:endParaRPr/>
          </a:p>
          <a:p>
            <a:pPr lvl="4">
              <a:defRPr/>
            </a:pPr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Imagen con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s-EC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MX"/>
              <a:t>Haz clic para modificar el estilo de título del patrón</a:t>
            </a:r>
            <a:endParaRPr lang="es-EC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s-MX"/>
              <a:t>Haga clic para modificar los estilos de texto del patrón</a:t>
            </a:r>
            <a:endParaRPr/>
          </a:p>
          <a:p>
            <a:pPr lvl="1">
              <a:defRPr/>
            </a:pPr>
            <a:r>
              <a:rPr lang="es-MX"/>
              <a:t>Segundo nivel</a:t>
            </a:r>
            <a:endParaRPr/>
          </a:p>
          <a:p>
            <a:pPr lvl="2">
              <a:defRPr/>
            </a:pPr>
            <a:r>
              <a:rPr lang="es-MX"/>
              <a:t>Tercer nivel</a:t>
            </a:r>
            <a:endParaRPr/>
          </a:p>
          <a:p>
            <a:pPr lvl="3">
              <a:defRPr/>
            </a:pPr>
            <a:r>
              <a:rPr lang="es-MX"/>
              <a:t>Cuarto nivel</a:t>
            </a:r>
            <a:endParaRPr/>
          </a:p>
          <a:p>
            <a:pPr lvl="4">
              <a:defRPr/>
            </a:pPr>
            <a:r>
              <a:rPr lang="es-MX"/>
              <a:t>Quinto nivel</a:t>
            </a:r>
            <a:endParaRPr lang="es-EC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36E38E2-8CD1-214B-8036-CC600787765A}" type="datetimeFigureOut">
              <a:rPr lang="es-EC"/>
              <a:t/>
            </a:fld>
            <a:endParaRPr lang="es-EC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90AC17-E518-6942-9915-53B51B2DAB80}" type="slidenum">
              <a:rPr lang="es-EC"/>
              <a:t/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42.png"/><Relationship Id="rId4" Type="http://schemas.openxmlformats.org/officeDocument/2006/relationships/image" Target="../media/image43.png"/><Relationship Id="rId5" Type="http://schemas.openxmlformats.org/officeDocument/2006/relationships/image" Target="../media/image44.png"/><Relationship Id="rId6" Type="http://schemas.openxmlformats.org/officeDocument/2006/relationships/image" Target="../media/image45.png"/><Relationship Id="rId7" Type="http://schemas.openxmlformats.org/officeDocument/2006/relationships/chart" Target="../charts/chart8.xml" 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46.png"/><Relationship Id="rId4" Type="http://schemas.openxmlformats.org/officeDocument/2006/relationships/image" Target="../media/image47.png"/><Relationship Id="rId5" Type="http://schemas.openxmlformats.org/officeDocument/2006/relationships/diagramData" Target="../diagrams/data1.xml" /><Relationship Id="rId6" Type="http://schemas.microsoft.com/office/2007/relationships/diagramDrawing" Target="../diagrams/drawing1.xml" /><Relationship Id="rId7" Type="http://schemas.openxmlformats.org/officeDocument/2006/relationships/diagramColors" Target="../diagrams/colors1.xml" /><Relationship Id="rId8" Type="http://schemas.openxmlformats.org/officeDocument/2006/relationships/diagramLayout" Target="../diagrams/layout1.xml" /><Relationship Id="rId9" Type="http://schemas.openxmlformats.org/officeDocument/2006/relationships/diagramQuickStyle" Target="../diagrams/quickStyle1.xml" 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48.png"/><Relationship Id="rId4" Type="http://schemas.openxmlformats.org/officeDocument/2006/relationships/image" Target="../media/image49.png"/><Relationship Id="rId5" Type="http://schemas.openxmlformats.org/officeDocument/2006/relationships/image" Target="../media/image50.png"/><Relationship Id="rId6" Type="http://schemas.openxmlformats.org/officeDocument/2006/relationships/image" Target="../media/image51.png"/><Relationship Id="rId7" Type="http://schemas.openxmlformats.org/officeDocument/2006/relationships/chart" Target="../charts/chart9.xml" 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52.pn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30.png"/><Relationship Id="rId4" Type="http://schemas.openxmlformats.org/officeDocument/2006/relationships/image" Target="../media/image53.png"/><Relationship Id="rId5" Type="http://schemas.openxmlformats.org/officeDocument/2006/relationships/image" Target="../media/image54.png"/><Relationship Id="rId6" Type="http://schemas.openxmlformats.org/officeDocument/2006/relationships/image" Target="../media/image51.png"/><Relationship Id="rId7" Type="http://schemas.openxmlformats.org/officeDocument/2006/relationships/image" Target="../media/image29.pn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55.pn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56.png"/><Relationship Id="rId4" Type="http://schemas.openxmlformats.org/officeDocument/2006/relationships/image" Target="../media/image7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5" Type="http://schemas.openxmlformats.org/officeDocument/2006/relationships/image" Target="../media/image4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Relationship Id="rId9" Type="http://schemas.openxmlformats.org/officeDocument/2006/relationships/image" Target="../media/image17.png"/><Relationship Id="rId10" Type="http://schemas.openxmlformats.org/officeDocument/2006/relationships/image" Target="../media/image18.png"/><Relationship Id="rId11" Type="http://schemas.openxmlformats.org/officeDocument/2006/relationships/image" Target="../media/image19.png"/><Relationship Id="rId12" Type="http://schemas.openxmlformats.org/officeDocument/2006/relationships/image" Target="../media/image20.png"/><Relationship Id="rId13" Type="http://schemas.openxmlformats.org/officeDocument/2006/relationships/image" Target="../media/image21.png"/><Relationship Id="rId14" Type="http://schemas.openxmlformats.org/officeDocument/2006/relationships/image" Target="../media/image22.png"/><Relationship Id="rId15" Type="http://schemas.openxmlformats.org/officeDocument/2006/relationships/image" Target="../media/image23.png"/><Relationship Id="rId16" Type="http://schemas.openxmlformats.org/officeDocument/2006/relationships/image" Target="../media/image24.png"/><Relationship Id="rId17" Type="http://schemas.openxmlformats.org/officeDocument/2006/relationships/image" Target="../media/image25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chart" Target="../charts/chart1.xml" /><Relationship Id="rId6" Type="http://schemas.openxmlformats.org/officeDocument/2006/relationships/chart" Target="../charts/chart2.xml" 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image" Target="../media/image31.png"/><Relationship Id="rId7" Type="http://schemas.openxmlformats.org/officeDocument/2006/relationships/chart" Target="../charts/chart3.xml" /><Relationship Id="rId8" Type="http://schemas.openxmlformats.org/officeDocument/2006/relationships/chart" Target="../charts/chart4.xml" /><Relationship Id="rId9" Type="http://schemas.openxmlformats.org/officeDocument/2006/relationships/image" Target="../media/image32.png"/><Relationship Id="rId10" Type="http://schemas.openxmlformats.org/officeDocument/2006/relationships/image" Target="../media/image33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Relationship Id="rId5" Type="http://schemas.openxmlformats.org/officeDocument/2006/relationships/chart" Target="../charts/chart5.xml" 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36.png"/><Relationship Id="rId4" Type="http://schemas.openxmlformats.org/officeDocument/2006/relationships/image" Target="../media/image37.png"/><Relationship Id="rId5" Type="http://schemas.openxmlformats.org/officeDocument/2006/relationships/image" Target="../media/image38.png"/><Relationship Id="rId6" Type="http://schemas.openxmlformats.org/officeDocument/2006/relationships/chart" Target="../charts/chart6.xml" 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39.png"/><Relationship Id="rId4" Type="http://schemas.openxmlformats.org/officeDocument/2006/relationships/image" Target="../media/image40.png"/><Relationship Id="rId5" Type="http://schemas.openxmlformats.org/officeDocument/2006/relationships/image" Target="../media/image41.png"/><Relationship Id="rId6" Type="http://schemas.openxmlformats.org/officeDocument/2006/relationships/chart" Target="../charts/char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rcRect l="0" t="0" r="0" b="10858"/>
          <a:stretch/>
        </p:blipFill>
        <p:spPr bwMode="auto">
          <a:xfrm>
            <a:off x="-1" y="1"/>
            <a:ext cx="12355284" cy="691515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>
            <a:alphaModFix amt="40000"/>
          </a:blip>
          <a:stretch/>
        </p:blipFill>
        <p:spPr bwMode="auto">
          <a:xfrm>
            <a:off x="-1" y="-91847"/>
            <a:ext cx="12355283" cy="6949847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 bwMode="auto">
          <a:xfrm>
            <a:off x="539286" y="2866779"/>
            <a:ext cx="6957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EC" sz="4000" b="1" i="1">
                <a:solidFill>
                  <a:srgbClr val="FFC500"/>
                </a:solidFill>
                <a:latin typeface="Cambria"/>
                <a:ea typeface="Cambria"/>
              </a:rPr>
              <a:t>Gestión</a:t>
            </a:r>
            <a:r>
              <a:rPr lang="es-EC" sz="4000" b="1" i="1" spc="-20">
                <a:solidFill>
                  <a:srgbClr val="FFC500"/>
                </a:solidFill>
                <a:latin typeface="Cambria"/>
                <a:ea typeface="Cambria"/>
              </a:rPr>
              <a:t> </a:t>
            </a:r>
            <a:r>
              <a:rPr lang="es-EC" sz="4000" b="1" i="1" spc="-25">
                <a:solidFill>
                  <a:srgbClr val="FFC500"/>
                </a:solidFill>
                <a:latin typeface="Cambria"/>
                <a:ea typeface="Cambria"/>
              </a:rPr>
              <a:t>de </a:t>
            </a:r>
            <a:r>
              <a:rPr lang="es-EC" sz="4000" b="1" i="1" spc="-10">
                <a:solidFill>
                  <a:srgbClr val="FFC500"/>
                </a:solidFill>
                <a:latin typeface="Cambria"/>
                <a:ea typeface="Cambria"/>
              </a:rPr>
              <a:t>Adopciones</a:t>
            </a:r>
            <a:endParaRPr lang="es-EC" sz="4000" b="1">
              <a:solidFill>
                <a:schemeClr val="bg1"/>
              </a:solidFill>
              <a:highlight>
                <a:srgbClr val="2D2D93"/>
              </a:highlight>
              <a:latin typeface="Arial"/>
              <a:cs typeface="Arial"/>
            </a:endParaRPr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1168009" y="5552899"/>
            <a:ext cx="1372212" cy="267507"/>
          </a:xfrm>
          <a:prstGeom prst="rect">
            <a:avLst/>
          </a:prstGeom>
        </p:spPr>
      </p:pic>
      <p:sp>
        <p:nvSpPr>
          <p:cNvPr id="2" name="Paralelogramo 1"/>
          <p:cNvSpPr/>
          <p:nvPr/>
        </p:nvSpPr>
        <p:spPr bwMode="auto">
          <a:xfrm>
            <a:off x="349321" y="-14554"/>
            <a:ext cx="4378611" cy="513707"/>
          </a:xfrm>
          <a:prstGeom prst="parallelogram">
            <a:avLst>
              <a:gd name="adj" fmla="val 25000"/>
            </a:avLst>
          </a:prstGeom>
          <a:solidFill>
            <a:srgbClr val="FFC7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s-EC"/>
          </a:p>
        </p:txBody>
      </p:sp>
      <p:pic>
        <p:nvPicPr>
          <p:cNvPr id="10" name="Imagen 9" descr="LOGOS NUEVO ECUADOR PILARES_1-6.png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9356715" y="5789449"/>
            <a:ext cx="2957911" cy="1068552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 bwMode="auto">
          <a:xfrm>
            <a:off x="444303" y="-85725"/>
            <a:ext cx="41886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EC" sz="2000" b="1" i="1">
                <a:solidFill>
                  <a:srgbClr val="2D2D93"/>
                </a:solidFill>
                <a:latin typeface="Montserrat"/>
              </a:rPr>
              <a:t>Ministerio de Desarrollo Humano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 bwMode="auto">
          <a:xfrm>
            <a:off x="1114800" y="733924"/>
            <a:ext cx="9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Niñas,</a:t>
            </a:r>
            <a:r>
              <a:rPr lang="es-MX" sz="2000" b="1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niños</a:t>
            </a:r>
            <a:r>
              <a:rPr lang="es-MX" sz="2000" b="1" spc="-7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adolescentes</a:t>
            </a:r>
            <a:r>
              <a:rPr lang="es-MX" sz="2000" b="1" spc="-7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con</a:t>
            </a:r>
            <a:r>
              <a:rPr lang="es-MX" sz="20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declaratoria</a:t>
            </a:r>
            <a:r>
              <a:rPr lang="es-MX" sz="20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</a:t>
            </a:r>
            <a:r>
              <a:rPr lang="es-MX" sz="2000" b="1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 spc="-10">
                <a:solidFill>
                  <a:srgbClr val="002060"/>
                </a:solidFill>
                <a:latin typeface="Arial"/>
                <a:cs typeface="Arial"/>
              </a:rPr>
              <a:t>adoptabilidad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que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se</a:t>
            </a:r>
            <a:r>
              <a:rPr lang="es-MX" sz="2000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encuentran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</a:t>
            </a:r>
            <a:r>
              <a:rPr lang="es-MX" sz="2000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el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CAF</a:t>
            </a:r>
            <a:r>
              <a:rPr lang="es-MX" sz="2000" b="1" spc="-15">
                <a:solidFill>
                  <a:srgbClr val="002060"/>
                </a:solidFill>
                <a:latin typeface="Arial"/>
                <a:cs typeface="Arial"/>
              </a:rPr>
              <a:t> hasta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 el mes de Noviembre por grupo étnico </a:t>
            </a:r>
            <a:endParaRPr lang="es-EC" sz="2000" b="1">
              <a:solidFill>
                <a:srgbClr val="002060"/>
              </a:solidFill>
              <a:latin typeface="Arial"/>
              <a:cs typeface="Arial"/>
            </a:endParaRPr>
          </a:p>
        </p:txBody>
      </p:sp>
      <p:graphicFrame>
        <p:nvGraphicFramePr>
          <p:cNvPr id="6" name="object 26"/>
          <p:cNvGraphicFramePr>
            <a:graphicFrameLocks xmlns:a="http://schemas.openxmlformats.org/drawingml/2006/main" noGrp="1"/>
          </p:cNvGraphicFramePr>
          <p:nvPr/>
        </p:nvGraphicFramePr>
        <p:xfrm>
          <a:off x="696035" y="2784142"/>
          <a:ext cx="4107974" cy="131739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700325"/>
                <a:gridCol w="1112276"/>
                <a:gridCol w="795555"/>
                <a:gridCol w="899891"/>
                <a:gridCol w="599926"/>
              </a:tblGrid>
              <a:tr h="353757">
                <a:tc gridSpan="5">
                  <a:txBody>
                    <a:bodyPr/>
                    <a:p>
                      <a:pPr marL="2540" algn="ctr">
                        <a:lnSpc>
                          <a:spcPts val="2345"/>
                        </a:lnSpc>
                        <a:defRPr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GRUPO</a:t>
                      </a:r>
                      <a:r>
                        <a:rPr sz="2000" b="1" spc="-4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ÉTNICO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22612"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56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Mestizo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112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560"/>
                        </a:spcBef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Afro</a:t>
                      </a:r>
                      <a:r>
                        <a:rPr sz="1600" b="1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ecuatoriano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112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56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Indígena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112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56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Montubio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112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2540" algn="ctr">
                        <a:lnSpc>
                          <a:spcPct val="100000"/>
                        </a:lnSpc>
                        <a:spcBef>
                          <a:spcPts val="56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112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341021"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155"/>
                        </a:spcBef>
                        <a:defRPr/>
                      </a:pPr>
                      <a:r>
                        <a:rPr lang="es-MX" sz="1600" spc="-25">
                          <a:latin typeface="Calibri"/>
                          <a:cs typeface="Calibri"/>
                        </a:rPr>
                        <a:t>129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9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17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5"/>
                        </a:spcBef>
                        <a:defRPr/>
                      </a:pPr>
                      <a:r>
                        <a:rPr sz="1600" spc="-5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2540" algn="ctr">
                        <a:lnSpc>
                          <a:spcPct val="100000"/>
                        </a:lnSpc>
                        <a:spcBef>
                          <a:spcPts val="155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155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</a:tbl>
          </a:graphicData>
        </a:graphic>
      </p:graphicFrame>
      <p:pic>
        <p:nvPicPr>
          <p:cNvPr id="10" name="object 29"/>
          <p:cNvPicPr/>
          <p:nvPr/>
        </p:nvPicPr>
        <p:blipFill>
          <a:blip r:embed="rId3"/>
          <a:stretch/>
        </p:blipFill>
        <p:spPr bwMode="auto">
          <a:xfrm>
            <a:off x="5099985" y="3757871"/>
            <a:ext cx="393192" cy="687323"/>
          </a:xfrm>
          <a:prstGeom prst="rect">
            <a:avLst/>
          </a:prstGeom>
        </p:spPr>
      </p:pic>
      <p:pic>
        <p:nvPicPr>
          <p:cNvPr id="11" name="object 30"/>
          <p:cNvPicPr/>
          <p:nvPr/>
        </p:nvPicPr>
        <p:blipFill>
          <a:blip r:embed="rId4"/>
          <a:stretch/>
        </p:blipFill>
        <p:spPr bwMode="auto">
          <a:xfrm>
            <a:off x="1282890" y="4587741"/>
            <a:ext cx="341194" cy="826007"/>
          </a:xfrm>
          <a:prstGeom prst="rect">
            <a:avLst/>
          </a:prstGeom>
        </p:spPr>
      </p:pic>
      <p:pic>
        <p:nvPicPr>
          <p:cNvPr id="12" name="object 28"/>
          <p:cNvPicPr/>
          <p:nvPr/>
        </p:nvPicPr>
        <p:blipFill>
          <a:blip r:embed="rId5"/>
          <a:stretch/>
        </p:blipFill>
        <p:spPr bwMode="auto">
          <a:xfrm>
            <a:off x="5094834" y="2560277"/>
            <a:ext cx="319984" cy="807453"/>
          </a:xfrm>
          <a:prstGeom prst="rect">
            <a:avLst/>
          </a:prstGeom>
        </p:spPr>
      </p:pic>
      <p:pic>
        <p:nvPicPr>
          <p:cNvPr id="13" name="object 27"/>
          <p:cNvPicPr/>
          <p:nvPr/>
        </p:nvPicPr>
        <p:blipFill>
          <a:blip r:embed="rId6"/>
          <a:stretch/>
        </p:blipFill>
        <p:spPr bwMode="auto">
          <a:xfrm>
            <a:off x="3599255" y="4587742"/>
            <a:ext cx="498348" cy="826007"/>
          </a:xfrm>
          <a:prstGeom prst="rect">
            <a:avLst/>
          </a:prstGeom>
        </p:spPr>
      </p:pic>
      <p:graphicFrame>
        <p:nvGraphicFramePr>
          <p:cNvPr id="23" name="Gráfico 22"/>
          <p:cNvGraphicFramePr>
            <a:graphicFrameLocks xmlns:a="http://schemas.openxmlformats.org/drawingml/2006/main"/>
          </p:cNvGraphicFramePr>
          <p:nvPr/>
        </p:nvGraphicFramePr>
        <p:xfrm>
          <a:off x="5991600" y="1990823"/>
          <a:ext cx="4863419" cy="3859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 bwMode="auto">
          <a:xfrm>
            <a:off x="1001436" y="398490"/>
            <a:ext cx="104375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Niñas,</a:t>
            </a:r>
            <a:r>
              <a:rPr lang="es-MX" sz="2000" b="1" spc="-7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niños</a:t>
            </a:r>
            <a:r>
              <a:rPr lang="es-MX" sz="2000" b="1" spc="-7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sz="20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adolescentes</a:t>
            </a:r>
            <a:r>
              <a:rPr lang="es-MX" sz="2000" b="1" spc="-8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con</a:t>
            </a:r>
            <a:r>
              <a:rPr lang="es-MX" sz="2000" b="1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declaratoria</a:t>
            </a:r>
            <a:r>
              <a:rPr lang="es-MX" sz="2000" b="1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de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adoptabilidad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que</a:t>
            </a:r>
            <a:r>
              <a:rPr lang="es-MX" sz="20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se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encuentran</a:t>
            </a:r>
            <a:r>
              <a:rPr lang="es-MX" sz="2000" b="1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el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CAF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hasta el mes de Noviembre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 de acuerdo al grupo de hermanos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es-EC" sz="2000" b="1">
              <a:solidFill>
                <a:srgbClr val="002060"/>
              </a:solidFill>
              <a:latin typeface="Arial"/>
              <a:cs typeface="Arial"/>
            </a:endParaRPr>
          </a:p>
        </p:txBody>
      </p:sp>
      <p:graphicFrame>
        <p:nvGraphicFramePr>
          <p:cNvPr id="4" name="object 5"/>
          <p:cNvGraphicFramePr>
            <a:graphicFrameLocks xmlns:a="http://schemas.openxmlformats.org/drawingml/2006/main" noGrp="1"/>
          </p:cNvGraphicFramePr>
          <p:nvPr/>
        </p:nvGraphicFramePr>
        <p:xfrm>
          <a:off x="505200" y="2003931"/>
          <a:ext cx="2265680" cy="124714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1129665"/>
                <a:gridCol w="1136015"/>
              </a:tblGrid>
              <a:tr h="356870">
                <a:tc gridSpan="2">
                  <a:txBody>
                    <a:bodyPr/>
                    <a:p>
                      <a:pPr marL="69215">
                        <a:lnSpc>
                          <a:spcPct val="100000"/>
                        </a:lnSpc>
                        <a:spcBef>
                          <a:spcPts val="80"/>
                        </a:spcBef>
                        <a:defRPr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Grupo</a:t>
                      </a:r>
                      <a:r>
                        <a:rPr sz="20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20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Hermanos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548640">
                <a:tc>
                  <a:txBody>
                    <a:bodyPr/>
                    <a:p>
                      <a:pPr marL="131445" marR="124460" indent="39370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Grupo</a:t>
                      </a:r>
                      <a:r>
                        <a:rPr sz="16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Hermanos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09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Solos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84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34163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r>
                        <a:rPr lang="es-MX" sz="1800" spc="-25">
                          <a:latin typeface="Calibri"/>
                          <a:cs typeface="Calibri"/>
                        </a:rPr>
                        <a:t>34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r>
                        <a:rPr lang="es-MX" sz="1800" spc="-25">
                          <a:latin typeface="Calibri"/>
                          <a:cs typeface="Calibri"/>
                        </a:rPr>
                        <a:t>74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xmlns:a="http://schemas.openxmlformats.org/drawingml/2006/main" noGrp="1"/>
          </p:cNvGraphicFramePr>
          <p:nvPr/>
        </p:nvGraphicFramePr>
        <p:xfrm>
          <a:off x="3266940" y="3429000"/>
          <a:ext cx="1709419" cy="185547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934718"/>
                <a:gridCol w="774700"/>
              </a:tblGrid>
              <a:tr h="548005">
                <a:tc gridSpan="2">
                  <a:txBody>
                    <a:bodyPr/>
                    <a:p>
                      <a:pPr marL="296545">
                        <a:lnSpc>
                          <a:spcPts val="2045"/>
                        </a:lnSpc>
                        <a:defRPr/>
                      </a:pP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GRUPOS</a:t>
                      </a:r>
                      <a:r>
                        <a:rPr sz="1800" b="1" spc="-5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87020">
                        <a:lnSpc>
                          <a:spcPct val="100000"/>
                        </a:lnSpc>
                        <a:defRPr/>
                      </a:pP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HERMANOS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358140"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345"/>
                        </a:spcBef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81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367030"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380"/>
                        </a:spcBef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7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299085"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4"/>
                        </a:spcBef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4604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ts val="2150"/>
                        </a:lnSpc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283210"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50"/>
                        </a:spcBef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ts val="2085"/>
                        </a:lnSpc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</a:tbl>
          </a:graphicData>
        </a:graphic>
      </p:graphicFrame>
      <p:grpSp>
        <p:nvGrpSpPr>
          <p:cNvPr id="7" name="object 6"/>
          <p:cNvGrpSpPr/>
          <p:nvPr/>
        </p:nvGrpSpPr>
        <p:grpSpPr bwMode="auto">
          <a:xfrm>
            <a:off x="3106822" y="2212910"/>
            <a:ext cx="1209040" cy="829310"/>
            <a:chOff x="2983992" y="1798320"/>
            <a:chExt cx="1209040" cy="829310"/>
          </a:xfrm>
        </p:grpSpPr>
        <p:sp>
          <p:nvSpPr>
            <p:cNvPr id="8" name="object 7"/>
            <p:cNvSpPr/>
            <p:nvPr/>
          </p:nvSpPr>
          <p:spPr bwMode="auto">
            <a:xfrm>
              <a:off x="2996946" y="1811274"/>
              <a:ext cx="1183005" cy="803275"/>
            </a:xfrm>
            <a:custGeom>
              <a:avLst/>
              <a:gdLst/>
              <a:ahLst/>
              <a:cxnLst/>
              <a:rect l="l" t="t" r="r" b="b"/>
              <a:pathLst>
                <a:path w="1183004" h="803275" fill="norm" stroke="1" extrusionOk="0">
                  <a:moveTo>
                    <a:pt x="556514" y="0"/>
                  </a:moveTo>
                  <a:lnTo>
                    <a:pt x="0" y="0"/>
                  </a:lnTo>
                  <a:lnTo>
                    <a:pt x="0" y="180848"/>
                  </a:lnTo>
                  <a:lnTo>
                    <a:pt x="556514" y="180848"/>
                  </a:lnTo>
                  <a:lnTo>
                    <a:pt x="604559" y="184727"/>
                  </a:lnTo>
                  <a:lnTo>
                    <a:pt x="650141" y="195958"/>
                  </a:lnTo>
                  <a:lnTo>
                    <a:pt x="692649" y="213930"/>
                  </a:lnTo>
                  <a:lnTo>
                    <a:pt x="731473" y="238032"/>
                  </a:lnTo>
                  <a:lnTo>
                    <a:pt x="766000" y="267652"/>
                  </a:lnTo>
                  <a:lnTo>
                    <a:pt x="795620" y="302179"/>
                  </a:lnTo>
                  <a:lnTo>
                    <a:pt x="819722" y="341003"/>
                  </a:lnTo>
                  <a:lnTo>
                    <a:pt x="837694" y="383511"/>
                  </a:lnTo>
                  <a:lnTo>
                    <a:pt x="848925" y="429093"/>
                  </a:lnTo>
                  <a:lnTo>
                    <a:pt x="852805" y="477138"/>
                  </a:lnTo>
                  <a:lnTo>
                    <a:pt x="852805" y="658749"/>
                  </a:lnTo>
                  <a:lnTo>
                    <a:pt x="703707" y="658749"/>
                  </a:lnTo>
                  <a:lnTo>
                    <a:pt x="943229" y="803148"/>
                  </a:lnTo>
                  <a:lnTo>
                    <a:pt x="1182624" y="658749"/>
                  </a:lnTo>
                  <a:lnTo>
                    <a:pt x="1033653" y="658749"/>
                  </a:lnTo>
                  <a:lnTo>
                    <a:pt x="1033653" y="477138"/>
                  </a:lnTo>
                  <a:lnTo>
                    <a:pt x="1031189" y="428352"/>
                  </a:lnTo>
                  <a:lnTo>
                    <a:pt x="1023959" y="380976"/>
                  </a:lnTo>
                  <a:lnTo>
                    <a:pt x="1012202" y="335249"/>
                  </a:lnTo>
                  <a:lnTo>
                    <a:pt x="996158" y="291411"/>
                  </a:lnTo>
                  <a:lnTo>
                    <a:pt x="976066" y="249702"/>
                  </a:lnTo>
                  <a:lnTo>
                    <a:pt x="952167" y="210362"/>
                  </a:lnTo>
                  <a:lnTo>
                    <a:pt x="924700" y="173630"/>
                  </a:lnTo>
                  <a:lnTo>
                    <a:pt x="893905" y="139747"/>
                  </a:lnTo>
                  <a:lnTo>
                    <a:pt x="860022" y="108952"/>
                  </a:lnTo>
                  <a:lnTo>
                    <a:pt x="823290" y="81485"/>
                  </a:lnTo>
                  <a:lnTo>
                    <a:pt x="783950" y="57586"/>
                  </a:lnTo>
                  <a:lnTo>
                    <a:pt x="742241" y="37494"/>
                  </a:lnTo>
                  <a:lnTo>
                    <a:pt x="698403" y="21450"/>
                  </a:lnTo>
                  <a:lnTo>
                    <a:pt x="652676" y="9693"/>
                  </a:lnTo>
                  <a:lnTo>
                    <a:pt x="605300" y="2463"/>
                  </a:lnTo>
                  <a:lnTo>
                    <a:pt x="556514" y="0"/>
                  </a:lnTo>
                  <a:close/>
                </a:path>
              </a:pathLst>
            </a:custGeom>
            <a:solidFill>
              <a:srgbClr val="522C5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" name="object 8"/>
            <p:cNvSpPr/>
            <p:nvPr/>
          </p:nvSpPr>
          <p:spPr bwMode="auto">
            <a:xfrm>
              <a:off x="2996946" y="1811274"/>
              <a:ext cx="1183005" cy="803275"/>
            </a:xfrm>
            <a:custGeom>
              <a:avLst/>
              <a:gdLst/>
              <a:ahLst/>
              <a:cxnLst/>
              <a:rect l="l" t="t" r="r" b="b"/>
              <a:pathLst>
                <a:path w="1183004" h="803275" fill="norm" stroke="1" extrusionOk="0">
                  <a:moveTo>
                    <a:pt x="0" y="0"/>
                  </a:moveTo>
                  <a:lnTo>
                    <a:pt x="556514" y="0"/>
                  </a:lnTo>
                  <a:lnTo>
                    <a:pt x="605300" y="2463"/>
                  </a:lnTo>
                  <a:lnTo>
                    <a:pt x="652676" y="9693"/>
                  </a:lnTo>
                  <a:lnTo>
                    <a:pt x="698403" y="21450"/>
                  </a:lnTo>
                  <a:lnTo>
                    <a:pt x="742241" y="37494"/>
                  </a:lnTo>
                  <a:lnTo>
                    <a:pt x="783950" y="57586"/>
                  </a:lnTo>
                  <a:lnTo>
                    <a:pt x="823290" y="81485"/>
                  </a:lnTo>
                  <a:lnTo>
                    <a:pt x="860022" y="108952"/>
                  </a:lnTo>
                  <a:lnTo>
                    <a:pt x="893905" y="139747"/>
                  </a:lnTo>
                  <a:lnTo>
                    <a:pt x="924700" y="173630"/>
                  </a:lnTo>
                  <a:lnTo>
                    <a:pt x="952167" y="210362"/>
                  </a:lnTo>
                  <a:lnTo>
                    <a:pt x="976066" y="249702"/>
                  </a:lnTo>
                  <a:lnTo>
                    <a:pt x="996158" y="291411"/>
                  </a:lnTo>
                  <a:lnTo>
                    <a:pt x="1012202" y="335249"/>
                  </a:lnTo>
                  <a:lnTo>
                    <a:pt x="1023959" y="380976"/>
                  </a:lnTo>
                  <a:lnTo>
                    <a:pt x="1031189" y="428352"/>
                  </a:lnTo>
                  <a:lnTo>
                    <a:pt x="1033653" y="477138"/>
                  </a:lnTo>
                  <a:lnTo>
                    <a:pt x="1033653" y="658749"/>
                  </a:lnTo>
                  <a:lnTo>
                    <a:pt x="1182624" y="658749"/>
                  </a:lnTo>
                  <a:lnTo>
                    <a:pt x="943229" y="803148"/>
                  </a:lnTo>
                  <a:lnTo>
                    <a:pt x="703707" y="658749"/>
                  </a:lnTo>
                  <a:lnTo>
                    <a:pt x="852805" y="658749"/>
                  </a:lnTo>
                  <a:lnTo>
                    <a:pt x="852805" y="477138"/>
                  </a:lnTo>
                  <a:lnTo>
                    <a:pt x="848925" y="429093"/>
                  </a:lnTo>
                  <a:lnTo>
                    <a:pt x="837694" y="383511"/>
                  </a:lnTo>
                  <a:lnTo>
                    <a:pt x="819722" y="341003"/>
                  </a:lnTo>
                  <a:lnTo>
                    <a:pt x="795620" y="302179"/>
                  </a:lnTo>
                  <a:lnTo>
                    <a:pt x="766000" y="267652"/>
                  </a:lnTo>
                  <a:lnTo>
                    <a:pt x="731473" y="238032"/>
                  </a:lnTo>
                  <a:lnTo>
                    <a:pt x="692649" y="213930"/>
                  </a:lnTo>
                  <a:lnTo>
                    <a:pt x="650141" y="195958"/>
                  </a:lnTo>
                  <a:lnTo>
                    <a:pt x="604559" y="184727"/>
                  </a:lnTo>
                  <a:lnTo>
                    <a:pt x="556514" y="180848"/>
                  </a:lnTo>
                  <a:lnTo>
                    <a:pt x="0" y="18084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5908">
              <a:solidFill>
                <a:srgbClr val="522C57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pic>
        <p:nvPicPr>
          <p:cNvPr id="15" name="object 9"/>
          <p:cNvPicPr/>
          <p:nvPr/>
        </p:nvPicPr>
        <p:blipFill>
          <a:blip r:embed="rId3"/>
          <a:stretch/>
        </p:blipFill>
        <p:spPr bwMode="auto">
          <a:xfrm>
            <a:off x="4179951" y="1530964"/>
            <a:ext cx="1419815" cy="1363893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010400" y="4147029"/>
            <a:ext cx="1606700" cy="1542198"/>
          </a:xfrm>
          <a:prstGeom prst="rect">
            <a:avLst/>
          </a:prstGeom>
        </p:spPr>
      </p:pic>
      <p:graphicFrame>
        <p:nvGraphicFramePr>
          <p:cNvPr id="23" name="Diagrama 22"/>
          <p:cNvGraphicFramePr>
            <a:graphicFrameLocks xmlns:a="http://schemas.openxmlformats.org/drawingml/2006/main"/>
          </p:cNvGraphicFramePr>
          <p:nvPr/>
        </p:nvGraphicFramePr>
        <p:xfrm>
          <a:off x="5925671" y="1640541"/>
          <a:ext cx="5513294" cy="4580965"/>
          <a:chOff x="0" y="0"/>
          <a:chExt cx="5513294" cy="45809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8" r:qs="rId9" r:cs="rId7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 bwMode="auto">
          <a:xfrm>
            <a:off x="1010333" y="412293"/>
            <a:ext cx="10372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Niñas,</a:t>
            </a:r>
            <a:r>
              <a:rPr lang="es-MX" sz="2000" b="1" spc="-7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niños</a:t>
            </a:r>
            <a:r>
              <a:rPr lang="es-MX" sz="2000" b="1" spc="-7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sz="20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adolescentes</a:t>
            </a:r>
            <a:r>
              <a:rPr lang="es-MX" sz="2000" b="1" spc="-8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con</a:t>
            </a:r>
            <a:r>
              <a:rPr lang="es-MX" sz="2000" b="1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declaratoria</a:t>
            </a:r>
            <a:r>
              <a:rPr lang="es-MX" sz="2000" b="1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de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adoptabilidad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que</a:t>
            </a:r>
            <a:r>
              <a:rPr lang="es-MX" sz="20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se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encuentran</a:t>
            </a:r>
            <a:r>
              <a:rPr lang="es-MX" sz="2000" b="1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el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CAF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hasta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 el mes de Noviembre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 por condición de salud</a:t>
            </a:r>
            <a:endParaRPr lang="es-EC" sz="2000" b="1">
              <a:solidFill>
                <a:srgbClr val="002060"/>
              </a:solidFill>
              <a:latin typeface="Arial"/>
              <a:cs typeface="Arial"/>
            </a:endParaRPr>
          </a:p>
        </p:txBody>
      </p:sp>
      <p:graphicFrame>
        <p:nvGraphicFramePr>
          <p:cNvPr id="6" name="object 11"/>
          <p:cNvGraphicFramePr>
            <a:graphicFrameLocks xmlns:a="http://schemas.openxmlformats.org/drawingml/2006/main" noGrp="1"/>
          </p:cNvGraphicFramePr>
          <p:nvPr/>
        </p:nvGraphicFramePr>
        <p:xfrm>
          <a:off x="3127620" y="1396366"/>
          <a:ext cx="5697640" cy="131571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897355"/>
                <a:gridCol w="629755"/>
                <a:gridCol w="903536"/>
                <a:gridCol w="734540"/>
                <a:gridCol w="1260473"/>
                <a:gridCol w="1221181"/>
                <a:gridCol w="25400"/>
                <a:gridCol w="25400"/>
              </a:tblGrid>
              <a:tr h="274320">
                <a:tc gridSpan="7">
                  <a:txBody>
                    <a:bodyPr/>
                    <a:p>
                      <a:pPr marL="635" algn="ctr">
                        <a:lnSpc>
                          <a:spcPts val="2055"/>
                        </a:lnSpc>
                        <a:defRPr/>
                      </a:pP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NNA</a:t>
                      </a:r>
                      <a:r>
                        <a:rPr sz="18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sz="1800" b="1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CONDICIÓN</a:t>
                      </a:r>
                      <a:r>
                        <a:rPr sz="1800" b="1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b="1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SALUD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>
                  <a:txBody>
                    <a:bodyPr/>
                    <a:p>
                      <a:pPr marL="635" algn="ctr">
                        <a:lnSpc>
                          <a:spcPts val="2055"/>
                        </a:lnSpc>
                        <a:defRPr/>
                      </a:pP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426084">
                <a:tc rowSpan="2"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defRPr/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SALUDABLE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gridSpan="2">
                  <a:txBody>
                    <a:bodyPr/>
                    <a:p>
                      <a:pPr marL="635" algn="ctr">
                        <a:lnSpc>
                          <a:spcPts val="1605"/>
                        </a:lnSpc>
                        <a:defRPr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TIPO</a:t>
                      </a:r>
                      <a:r>
                        <a:rPr sz="1400" b="1" spc="-3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655"/>
                        </a:lnSpc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ENFERMEDAD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3">
                  <a:txBody>
                    <a:bodyPr/>
                    <a:p>
                      <a:pPr marL="686435">
                        <a:lnSpc>
                          <a:spcPct val="100000"/>
                        </a:lnSpc>
                        <a:spcBef>
                          <a:spcPts val="765"/>
                        </a:spcBef>
                        <a:defRPr/>
                      </a:pPr>
                      <a:r>
                        <a:rPr lang="es-MX"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    </a:t>
                      </a: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DISCAPACIDAD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rowSpan="2">
                  <a:txBody>
                    <a:bodyPr/>
                    <a:p>
                      <a:pPr>
                        <a:defRPr/>
                      </a:pPr>
                      <a:endParaRPr lang="es-EC"/>
                    </a:p>
                  </a:txBody>
                  <a:tcPr marL="0" marR="0" marT="123189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rowSpan="2">
                  <a:txBody>
                    <a:bodyPr/>
                    <a:p>
                      <a:pPr>
                        <a:defRPr/>
                      </a:pPr>
                      <a:endParaRPr lang="es-EC"/>
                    </a:p>
                  </a:txBody>
                  <a:tcPr marL="0" marR="0" marT="123189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265430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marL="0" marR="0" marT="254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0"/>
                        </a:spcBef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FÍSICO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0"/>
                        </a:spcBef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MENTAL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0"/>
                        </a:spcBef>
                        <a:defRPr/>
                      </a:pPr>
                      <a:r>
                        <a:rPr sz="14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LEVE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30"/>
                        </a:spcBef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MODERADA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3175" algn="ctr">
                        <a:lnSpc>
                          <a:spcPct val="100000"/>
                        </a:lnSpc>
                        <a:spcBef>
                          <a:spcPts val="130"/>
                        </a:spcBef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GRAVE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es-EC"/>
                    </a:p>
                  </a:txBody>
                  <a:tcPr/>
                </a:tc>
                <a:tc vMerge="1">
                  <a:txBody>
                    <a:bodyPr/>
                    <a:p>
                      <a:pPr>
                        <a:defRPr/>
                      </a:pPr>
                      <a:endParaRPr lang="es-EC"/>
                    </a:p>
                  </a:txBody>
                  <a:tcPr/>
                </a:tc>
              </a:tr>
              <a:tr h="349885"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72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42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19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3175" algn="ctr">
                        <a:lnSpc>
                          <a:spcPct val="100000"/>
                        </a:lnSpc>
                        <a:spcBef>
                          <a:spcPts val="195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28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lang="es-EC"/>
                    </a:p>
                  </a:txBody>
                  <a:tcPr marL="0" marR="0" marT="247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 lang="es-EC"/>
                    </a:p>
                  </a:txBody>
                  <a:tcPr marL="0" marR="0" marT="247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</a:tbl>
          </a:graphicData>
        </a:graphic>
      </p:graphicFrame>
      <p:pic>
        <p:nvPicPr>
          <p:cNvPr id="11" name="object 12"/>
          <p:cNvPicPr/>
          <p:nvPr/>
        </p:nvPicPr>
        <p:blipFill>
          <a:blip r:embed="rId3"/>
          <a:stretch/>
        </p:blipFill>
        <p:spPr bwMode="auto">
          <a:xfrm>
            <a:off x="295130" y="1923156"/>
            <a:ext cx="1430540" cy="1438056"/>
          </a:xfrm>
          <a:prstGeom prst="rect">
            <a:avLst/>
          </a:prstGeom>
        </p:spPr>
      </p:pic>
      <p:pic>
        <p:nvPicPr>
          <p:cNvPr id="12" name="object 13"/>
          <p:cNvPicPr/>
          <p:nvPr/>
        </p:nvPicPr>
        <p:blipFill>
          <a:blip r:embed="rId4"/>
          <a:stretch/>
        </p:blipFill>
        <p:spPr bwMode="auto">
          <a:xfrm>
            <a:off x="10227212" y="1730326"/>
            <a:ext cx="1266093" cy="1406769"/>
          </a:xfrm>
          <a:prstGeom prst="rect">
            <a:avLst/>
          </a:prstGeom>
        </p:spPr>
      </p:pic>
      <p:pic>
        <p:nvPicPr>
          <p:cNvPr id="13" name="object 14"/>
          <p:cNvPicPr/>
          <p:nvPr/>
        </p:nvPicPr>
        <p:blipFill>
          <a:blip r:embed="rId5"/>
          <a:stretch/>
        </p:blipFill>
        <p:spPr bwMode="auto">
          <a:xfrm>
            <a:off x="572817" y="4086113"/>
            <a:ext cx="1246236" cy="1463040"/>
          </a:xfrm>
          <a:prstGeom prst="rect">
            <a:avLst/>
          </a:prstGeom>
        </p:spPr>
      </p:pic>
      <p:pic>
        <p:nvPicPr>
          <p:cNvPr id="14" name="object 15"/>
          <p:cNvPicPr/>
          <p:nvPr/>
        </p:nvPicPr>
        <p:blipFill>
          <a:blip r:embed="rId6"/>
          <a:stretch/>
        </p:blipFill>
        <p:spPr bwMode="auto">
          <a:xfrm>
            <a:off x="10337235" y="4262511"/>
            <a:ext cx="1046045" cy="1420837"/>
          </a:xfrm>
          <a:prstGeom prst="rect">
            <a:avLst/>
          </a:prstGeom>
        </p:spPr>
      </p:pic>
      <p:graphicFrame>
        <p:nvGraphicFramePr>
          <p:cNvPr id="37" name="Gráfico 36"/>
          <p:cNvGraphicFramePr>
            <a:graphicFrameLocks xmlns:a="http://schemas.openxmlformats.org/drawingml/2006/main"/>
          </p:cNvGraphicFramePr>
          <p:nvPr/>
        </p:nvGraphicFramePr>
        <p:xfrm>
          <a:off x="2032000" y="3029771"/>
          <a:ext cx="8128000" cy="3275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 bwMode="auto">
          <a:xfrm>
            <a:off x="1010400" y="309745"/>
            <a:ext cx="108021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000" b="1">
                <a:solidFill>
                  <a:srgbClr val="002060"/>
                </a:solidFill>
              </a:rPr>
              <a:t>Niños,</a:t>
            </a:r>
            <a:r>
              <a:rPr lang="es-MX" sz="2000" b="1" spc="-50">
                <a:solidFill>
                  <a:srgbClr val="002060"/>
                </a:solidFill>
              </a:rPr>
              <a:t> </a:t>
            </a:r>
            <a:r>
              <a:rPr lang="es-MX" sz="2000" b="1">
                <a:solidFill>
                  <a:srgbClr val="002060"/>
                </a:solidFill>
              </a:rPr>
              <a:t>niñas</a:t>
            </a:r>
            <a:r>
              <a:rPr lang="es-MX" sz="2000" b="1" spc="-50">
                <a:solidFill>
                  <a:srgbClr val="002060"/>
                </a:solidFill>
              </a:rPr>
              <a:t> </a:t>
            </a:r>
            <a:r>
              <a:rPr lang="es-MX" sz="2000" b="1">
                <a:solidFill>
                  <a:srgbClr val="002060"/>
                </a:solidFill>
              </a:rPr>
              <a:t>y</a:t>
            </a:r>
            <a:r>
              <a:rPr lang="es-MX" sz="2000" b="1" spc="-30">
                <a:solidFill>
                  <a:srgbClr val="002060"/>
                </a:solidFill>
              </a:rPr>
              <a:t> </a:t>
            </a:r>
            <a:r>
              <a:rPr lang="es-MX" sz="2000" b="1">
                <a:solidFill>
                  <a:srgbClr val="002060"/>
                </a:solidFill>
              </a:rPr>
              <a:t>adolescentes</a:t>
            </a:r>
            <a:r>
              <a:rPr lang="es-MX" sz="2000" b="1" spc="-60">
                <a:solidFill>
                  <a:srgbClr val="002060"/>
                </a:solidFill>
              </a:rPr>
              <a:t> </a:t>
            </a:r>
            <a:r>
              <a:rPr lang="es-MX" sz="2000" b="1">
                <a:solidFill>
                  <a:srgbClr val="002060"/>
                </a:solidFill>
              </a:rPr>
              <a:t>adoptados nacional e internacionalmente</a:t>
            </a:r>
            <a:r>
              <a:rPr lang="es-MX" sz="2000" b="1" spc="-50">
                <a:solidFill>
                  <a:srgbClr val="002060"/>
                </a:solidFill>
              </a:rPr>
              <a:t> </a:t>
            </a:r>
            <a:r>
              <a:rPr lang="es-MX" sz="2000" b="1">
                <a:solidFill>
                  <a:srgbClr val="002060"/>
                </a:solidFill>
              </a:rPr>
              <a:t>en el mes de  Noviembre, </a:t>
            </a:r>
            <a:endParaRPr/>
          </a:p>
          <a:p>
            <a:pPr algn="ctr">
              <a:defRPr/>
            </a:pPr>
            <a:r>
              <a:rPr lang="es-MX" sz="2000" b="1">
                <a:solidFill>
                  <a:srgbClr val="002060"/>
                </a:solidFill>
              </a:rPr>
              <a:t>por Zonas</a:t>
            </a:r>
            <a:endParaRPr lang="es-EC" sz="2000" b="1">
              <a:solidFill>
                <a:srgbClr val="002060"/>
              </a:solidFill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xmlns:a="http://schemas.openxmlformats.org/drawingml/2006/main" noGrp="1"/>
          </p:cNvGraphicFramePr>
          <p:nvPr/>
        </p:nvGraphicFramePr>
        <p:xfrm>
          <a:off x="1403212" y="1407459"/>
          <a:ext cx="3250673" cy="341116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712029"/>
                <a:gridCol w="968637"/>
                <a:gridCol w="1570007"/>
              </a:tblGrid>
              <a:tr h="562770">
                <a:tc gridSpan="3">
                  <a:txBody>
                    <a:bodyPr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570"/>
                        </a:spcBef>
                        <a:defRPr/>
                      </a:pPr>
                      <a:r>
                        <a:rPr lang="es-MX" sz="140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NNA ADOPCIONES </a:t>
                      </a:r>
                      <a:endParaRPr/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570"/>
                        </a:spcBef>
                        <a:defRPr/>
                      </a:pPr>
                      <a:r>
                        <a:rPr lang="es-MX" sz="140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NOVIEMBRE</a:t>
                      </a:r>
                      <a:endParaRPr sz="140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239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305113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  <a:defRPr/>
                      </a:pPr>
                      <a:r>
                        <a:rPr sz="12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45720" algn="ctr">
                        <a:lnSpc>
                          <a:spcPct val="100000"/>
                        </a:lnSpc>
                        <a:spcBef>
                          <a:spcPts val="805"/>
                        </a:spcBef>
                        <a:defRPr/>
                      </a:pP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NACIONALES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45720" algn="ctr">
                        <a:lnSpc>
                          <a:spcPct val="100000"/>
                        </a:lnSpc>
                        <a:spcBef>
                          <a:spcPts val="805"/>
                        </a:spcBef>
                        <a:defRPr/>
                      </a:pP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INTERNACIONALES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218648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  <a:defRPr/>
                      </a:pPr>
                      <a:r>
                        <a:rPr sz="1400" b="1" spc="-50">
                          <a:latin typeface="Calibri"/>
                          <a:cs typeface="Calibri"/>
                        </a:rPr>
                        <a:t>1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  <a:defRPr/>
                      </a:pPr>
                      <a:r>
                        <a:rPr sz="1400" spc="-50"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218648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  <a:defRPr/>
                      </a:pPr>
                      <a:r>
                        <a:rPr sz="1400" b="1" spc="-50">
                          <a:latin typeface="Calibri"/>
                          <a:cs typeface="Calibri"/>
                        </a:rPr>
                        <a:t>2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  <a:defRPr/>
                      </a:pPr>
                      <a:r>
                        <a:rPr lang="es-MX" sz="1400" spc="-50"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242630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  <a:defRPr/>
                      </a:pPr>
                      <a:r>
                        <a:rPr sz="1400" b="1" spc="-50">
                          <a:latin typeface="Calibri"/>
                          <a:cs typeface="Calibri"/>
                        </a:rPr>
                        <a:t>3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  <a:defRPr/>
                      </a:pPr>
                      <a:r>
                        <a:rPr lang="es-MX" sz="1400" spc="-50"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219269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sz="1400" b="1" spc="-50">
                          <a:latin typeface="Calibri"/>
                          <a:cs typeface="Calibri"/>
                        </a:rPr>
                        <a:t>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sz="1400" spc="-50"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221290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  <a:defRPr/>
                      </a:pPr>
                      <a:r>
                        <a:rPr sz="1400" b="1" spc="-50">
                          <a:latin typeface="Calibri"/>
                          <a:cs typeface="Calibri"/>
                        </a:rPr>
                        <a:t>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/>
                    </a:p>
                  </a:txBody>
                  <a:tcPr marL="9525" marR="9525" marT="9525" marB="0" anchor="ctr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  <a:defRPr/>
                      </a:pPr>
                      <a:r>
                        <a:rPr sz="1400" spc="-50"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219269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sz="1400" b="1" spc="-50">
                          <a:latin typeface="Calibri"/>
                          <a:cs typeface="Calibri"/>
                        </a:rPr>
                        <a:t>6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s-EC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/>
                    </a:p>
                  </a:txBody>
                  <a:tcPr marL="9525" marR="9525" marT="9525" marB="0" anchor="ctr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lang="es-MX" sz="1400" spc="-50"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208709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defRPr/>
                      </a:pPr>
                      <a:r>
                        <a:rPr sz="1400" b="1" spc="-50">
                          <a:latin typeface="Calibri"/>
                          <a:cs typeface="Calibri"/>
                        </a:rPr>
                        <a:t>7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defRPr/>
                      </a:pPr>
                      <a:r>
                        <a:rPr sz="1400" spc="-50"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219269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sz="1400" b="1" spc="-50">
                          <a:latin typeface="Calibri"/>
                          <a:cs typeface="Calibri"/>
                        </a:rPr>
                        <a:t>8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lang="es-MX" sz="1400" spc="-50"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219269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lang="es-MX" sz="1400" b="1" spc="-50">
                          <a:latin typeface="Calibri"/>
                          <a:cs typeface="Calibri"/>
                        </a:rPr>
                        <a:t>DMQ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s-EC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sz="1400" spc="-50"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219269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Subtotal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lang="es-MX" sz="1400" b="1" spc="-5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lang="es-MX" sz="1400" b="1" spc="-5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283421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gridSpan="2"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lang="es-MX" sz="1400" b="1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4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3"/>
          <a:stretch/>
        </p:blipFill>
        <p:spPr bwMode="auto">
          <a:xfrm>
            <a:off x="5769123" y="1294404"/>
            <a:ext cx="4234362" cy="3748077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 bwMode="auto">
          <a:xfrm>
            <a:off x="1760562" y="5042481"/>
            <a:ext cx="8666328" cy="805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algn="just">
              <a:lnSpc>
                <a:spcPct val="100000"/>
              </a:lnSpc>
              <a:spcBef>
                <a:spcPts val="1000"/>
              </a:spcBef>
              <a:buClr>
                <a:srgbClr val="5B9BD4"/>
              </a:buClr>
              <a:tabLst>
                <a:tab pos="264160" algn="l"/>
                <a:tab pos="4748530" algn="l"/>
              </a:tabLst>
              <a:defRPr/>
            </a:pPr>
            <a:r>
              <a:rPr lang="es-MX" sz="1200" b="1">
                <a:cs typeface="Arial"/>
              </a:rPr>
              <a:t>NOTA:</a:t>
            </a:r>
            <a:r>
              <a:rPr lang="es-MX" sz="1200">
                <a:cs typeface="Arial"/>
              </a:rPr>
              <a:t> En cuanto a adopciones con sentencia tenemos: </a:t>
            </a:r>
            <a:endParaRPr/>
          </a:p>
          <a:p>
            <a:pPr marL="92075" algn="just">
              <a:lnSpc>
                <a:spcPct val="100000"/>
              </a:lnSpc>
              <a:spcBef>
                <a:spcPts val="1000"/>
              </a:spcBef>
              <a:buClr>
                <a:srgbClr val="5B9BD4"/>
              </a:buClr>
              <a:tabLst>
                <a:tab pos="264160" algn="l"/>
                <a:tab pos="4748530" algn="l"/>
              </a:tabLst>
              <a:defRPr/>
            </a:pPr>
            <a:r>
              <a:rPr lang="es-MX" sz="1200">
                <a:cs typeface="Arial"/>
              </a:rPr>
              <a:t>Por familias nacionales 8 NNA y por familias internacionales 0.</a:t>
            </a:r>
            <a:endParaRPr/>
          </a:p>
          <a:p>
            <a:pPr>
              <a:defRPr/>
            </a:pPr>
            <a:r>
              <a:rPr lang="es-MX" sz="1400"/>
              <a:t>	</a:t>
            </a:r>
            <a:endParaRPr lang="es-EC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 bwMode="auto">
          <a:xfrm>
            <a:off x="1162800" y="347539"/>
            <a:ext cx="8245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s-EC" sz="3600" b="1">
              <a:solidFill>
                <a:srgbClr val="2D2D93"/>
              </a:solidFill>
              <a:latin typeface="Arial"/>
              <a:cs typeface="Arial"/>
            </a:endParaRPr>
          </a:p>
        </p:txBody>
      </p:sp>
      <p:sp>
        <p:nvSpPr>
          <p:cNvPr id="5" name="CuadroTexto 4"/>
          <p:cNvSpPr txBox="1"/>
          <p:nvPr/>
        </p:nvSpPr>
        <p:spPr bwMode="auto">
          <a:xfrm>
            <a:off x="1315200" y="489378"/>
            <a:ext cx="10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  <a:defRPr/>
            </a:pP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Niños,</a:t>
            </a:r>
            <a:r>
              <a:rPr lang="es-MX" sz="20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niñas</a:t>
            </a:r>
            <a:r>
              <a:rPr lang="es-MX" sz="2000" b="1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sz="2000" b="1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adolescentes</a:t>
            </a:r>
            <a:r>
              <a:rPr lang="es-MX" sz="2000" b="1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adoptados</a:t>
            </a:r>
            <a:r>
              <a:rPr lang="es-MX" sz="2000" b="1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el mes de Noviembre</a:t>
            </a:r>
            <a:endParaRPr lang="es-MX" sz="2000" b="1" spc="-10">
              <a:solidFill>
                <a:srgbClr val="002060"/>
              </a:solidFill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  <a:defRPr/>
            </a:pP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respecto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</a:t>
            </a:r>
            <a:r>
              <a:rPr lang="es-MX" sz="2000" b="1" spc="-50">
                <a:solidFill>
                  <a:srgbClr val="002060"/>
                </a:solidFill>
                <a:latin typeface="Arial"/>
                <a:cs typeface="Arial"/>
              </a:rPr>
              <a:t> g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énero,</a:t>
            </a:r>
            <a:r>
              <a:rPr lang="es-MX" sz="2000" b="1" spc="-35">
                <a:solidFill>
                  <a:srgbClr val="002060"/>
                </a:solidFill>
                <a:latin typeface="Arial"/>
                <a:cs typeface="Arial"/>
              </a:rPr>
              <a:t> g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rupo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</a:t>
            </a:r>
            <a:r>
              <a:rPr lang="es-MX" sz="2000" b="1" spc="-35">
                <a:solidFill>
                  <a:srgbClr val="002060"/>
                </a:solidFill>
                <a:latin typeface="Arial"/>
                <a:cs typeface="Arial"/>
              </a:rPr>
              <a:t> he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rmanos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sz="2000" b="1" spc="-35">
                <a:solidFill>
                  <a:srgbClr val="002060"/>
                </a:solidFill>
                <a:latin typeface="Arial"/>
                <a:cs typeface="Arial"/>
              </a:rPr>
              <a:t> c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ondición</a:t>
            </a:r>
            <a:r>
              <a:rPr lang="es-MX" sz="2000" b="1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 spc="-10">
                <a:solidFill>
                  <a:srgbClr val="002060"/>
                </a:solidFill>
                <a:latin typeface="Arial"/>
                <a:cs typeface="Arial"/>
              </a:rPr>
              <a:t>salud</a:t>
            </a:r>
            <a:endParaRPr lang="es-EC" sz="2000" b="1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6" name="object 12"/>
          <p:cNvPicPr/>
          <p:nvPr/>
        </p:nvPicPr>
        <p:blipFill>
          <a:blip r:embed="rId3"/>
          <a:stretch/>
        </p:blipFill>
        <p:spPr bwMode="auto">
          <a:xfrm>
            <a:off x="425185" y="1482728"/>
            <a:ext cx="890015" cy="1539239"/>
          </a:xfrm>
          <a:prstGeom prst="rect">
            <a:avLst/>
          </a:prstGeom>
        </p:spPr>
      </p:pic>
      <p:graphicFrame>
        <p:nvGraphicFramePr>
          <p:cNvPr id="7" name="object 8"/>
          <p:cNvGraphicFramePr>
            <a:graphicFrameLocks xmlns:a="http://schemas.openxmlformats.org/drawingml/2006/main" noGrp="1"/>
          </p:cNvGraphicFramePr>
          <p:nvPr/>
        </p:nvGraphicFramePr>
        <p:xfrm>
          <a:off x="1706689" y="1366456"/>
          <a:ext cx="3376928" cy="155194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1049655"/>
                <a:gridCol w="1232534"/>
                <a:gridCol w="1094739"/>
              </a:tblGrid>
              <a:tr h="403860">
                <a:tc gridSpan="3">
                  <a:txBody>
                    <a:bodyPr/>
                    <a:p>
                      <a:pPr marL="785495">
                        <a:lnSpc>
                          <a:spcPct val="100000"/>
                        </a:lnSpc>
                        <a:spcBef>
                          <a:spcPts val="405"/>
                        </a:spcBef>
                        <a:defRPr/>
                      </a:pP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Respecto</a:t>
                      </a:r>
                      <a:r>
                        <a:rPr sz="1800" b="1" spc="-4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género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143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439420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675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Masculino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Femenino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75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358775"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359"/>
                        </a:spcBef>
                        <a:defRPr/>
                      </a:pPr>
                      <a:r>
                        <a:rPr lang="es-MX" sz="1600" spc="-50">
                          <a:latin typeface="Calibri"/>
                          <a:cs typeface="Calibri"/>
                        </a:rPr>
                        <a:t>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5719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59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5719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59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5719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  <a:tr h="34988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50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5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  <a:defRPr/>
                      </a:pPr>
                      <a:r>
                        <a:rPr sz="1600" b="1" spc="-20">
                          <a:latin typeface="Calibri"/>
                          <a:cs typeface="Calibri"/>
                        </a:rPr>
                        <a:t>100%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object 10"/>
          <p:cNvGraphicFramePr>
            <a:graphicFrameLocks xmlns:a="http://schemas.openxmlformats.org/drawingml/2006/main" noGrp="1"/>
          </p:cNvGraphicFramePr>
          <p:nvPr/>
        </p:nvGraphicFramePr>
        <p:xfrm>
          <a:off x="1696783" y="3262312"/>
          <a:ext cx="3377565" cy="170370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1227455"/>
                <a:gridCol w="1075055"/>
                <a:gridCol w="1075055"/>
              </a:tblGrid>
              <a:tr h="366395">
                <a:tc gridSpan="3">
                  <a:txBody>
                    <a:bodyPr/>
                    <a:p>
                      <a:pPr marL="582295">
                        <a:lnSpc>
                          <a:spcPct val="100000"/>
                        </a:lnSpc>
                        <a:spcBef>
                          <a:spcPts val="250"/>
                        </a:spcBef>
                        <a:defRPr/>
                      </a:pP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Grupo</a:t>
                      </a:r>
                      <a:r>
                        <a:rPr sz="18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lang="es-MX"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ermanos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/as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558165">
                <a:tc>
                  <a:txBody>
                    <a:bodyPr/>
                    <a:p>
                      <a:pPr marL="219710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Grupo</a:t>
                      </a:r>
                      <a:r>
                        <a:rPr sz="1600" b="1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Hermanos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13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Solos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4351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  <a:defRPr/>
                      </a:pPr>
                      <a:r>
                        <a:rPr sz="20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388620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465"/>
                        </a:spcBef>
                        <a:defRPr/>
                      </a:pPr>
                      <a:r>
                        <a:rPr lang="es-MX" sz="1600" spc="-50">
                          <a:latin typeface="Calibri"/>
                          <a:cs typeface="Calibri"/>
                        </a:rPr>
                        <a:t>2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465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6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465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905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  <a:tr h="39052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30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70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  <a:defRPr/>
                      </a:pPr>
                      <a:r>
                        <a:rPr sz="1600" b="1" spc="-20">
                          <a:latin typeface="Calibri"/>
                          <a:cs typeface="Calibri"/>
                        </a:rPr>
                        <a:t>100%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object 4"/>
          <p:cNvGraphicFramePr>
            <a:graphicFrameLocks xmlns:a="http://schemas.openxmlformats.org/drawingml/2006/main" noGrp="1"/>
          </p:cNvGraphicFramePr>
          <p:nvPr/>
        </p:nvGraphicFramePr>
        <p:xfrm>
          <a:off x="5814875" y="3021967"/>
          <a:ext cx="5582918" cy="190626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996950"/>
                <a:gridCol w="1148080"/>
                <a:gridCol w="1247774"/>
                <a:gridCol w="1313179"/>
                <a:gridCol w="876935"/>
              </a:tblGrid>
              <a:tr h="435609">
                <a:tc gridSpan="5"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  <a:defRPr/>
                      </a:pP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Condición</a:t>
                      </a:r>
                      <a:r>
                        <a:rPr sz="1800" b="1" spc="-5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b="1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salud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239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5638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Saludable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359410" marR="50165" indent="-299085">
                        <a:lnSpc>
                          <a:spcPct val="100000"/>
                        </a:lnSpc>
                        <a:spcBef>
                          <a:spcPts val="24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Enfermedad física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320675" marR="100330" indent="-210820">
                        <a:lnSpc>
                          <a:spcPct val="100000"/>
                        </a:lnSpc>
                        <a:spcBef>
                          <a:spcPts val="24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Enfermedad Mental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Discapacidad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24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436880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705"/>
                        </a:spcBef>
                        <a:defRPr/>
                      </a:pPr>
                      <a:r>
                        <a:rPr lang="es-MX" sz="1600" spc="-50">
                          <a:latin typeface="Calibri"/>
                          <a:cs typeface="Calibri"/>
                        </a:rPr>
                        <a:t>7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953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5"/>
                        </a:spcBef>
                        <a:defRPr/>
                      </a:pPr>
                      <a:r>
                        <a:rPr lang="es-MX" sz="1600" spc="-5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953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2540" algn="ctr">
                        <a:lnSpc>
                          <a:spcPct val="100000"/>
                        </a:lnSpc>
                        <a:spcBef>
                          <a:spcPts val="705"/>
                        </a:spcBef>
                        <a:defRPr/>
                      </a:pPr>
                      <a:r>
                        <a:rPr lang="es-MX" sz="1600" spc="-5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953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705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953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3810" algn="ctr">
                        <a:lnSpc>
                          <a:spcPct val="100000"/>
                        </a:lnSpc>
                        <a:spcBef>
                          <a:spcPts val="705"/>
                        </a:spcBef>
                        <a:defRPr/>
                      </a:pPr>
                      <a:r>
                        <a:rPr lang="es-MX" sz="1600" spc="-50">
                          <a:latin typeface="Calibri"/>
                          <a:cs typeface="Calibri"/>
                        </a:rPr>
                        <a:t>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953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  <a:tr h="4699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88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60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0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60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13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60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0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60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835"/>
                        </a:spcBef>
                        <a:defRPr/>
                      </a:pPr>
                      <a:r>
                        <a:rPr sz="1600" b="1" spc="-20">
                          <a:latin typeface="Calibri"/>
                          <a:cs typeface="Calibri"/>
                        </a:rPr>
                        <a:t>100%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60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</a:tbl>
          </a:graphicData>
        </a:graphic>
      </p:graphicFrame>
      <p:pic>
        <p:nvPicPr>
          <p:cNvPr id="10" name="object 7"/>
          <p:cNvPicPr/>
          <p:nvPr/>
        </p:nvPicPr>
        <p:blipFill>
          <a:blip r:embed="rId4"/>
          <a:stretch/>
        </p:blipFill>
        <p:spPr bwMode="auto">
          <a:xfrm>
            <a:off x="7598663" y="4997079"/>
            <a:ext cx="2253996" cy="1700782"/>
          </a:xfrm>
          <a:prstGeom prst="rect">
            <a:avLst/>
          </a:prstGeom>
        </p:spPr>
      </p:pic>
      <p:pic>
        <p:nvPicPr>
          <p:cNvPr id="11" name="object 5"/>
          <p:cNvPicPr/>
          <p:nvPr/>
        </p:nvPicPr>
        <p:blipFill>
          <a:blip r:embed="rId5"/>
          <a:stretch/>
        </p:blipFill>
        <p:spPr bwMode="auto">
          <a:xfrm>
            <a:off x="923543" y="5118998"/>
            <a:ext cx="1722120" cy="1578864"/>
          </a:xfrm>
          <a:prstGeom prst="rect">
            <a:avLst/>
          </a:prstGeom>
        </p:spPr>
      </p:pic>
      <p:pic>
        <p:nvPicPr>
          <p:cNvPr id="12" name="object 6"/>
          <p:cNvPicPr/>
          <p:nvPr/>
        </p:nvPicPr>
        <p:blipFill>
          <a:blip r:embed="rId6"/>
          <a:stretch/>
        </p:blipFill>
        <p:spPr bwMode="auto">
          <a:xfrm>
            <a:off x="6361176" y="1495501"/>
            <a:ext cx="967740" cy="1246631"/>
          </a:xfrm>
          <a:prstGeom prst="rect">
            <a:avLst/>
          </a:prstGeom>
        </p:spPr>
      </p:pic>
      <p:pic>
        <p:nvPicPr>
          <p:cNvPr id="13" name="object 11"/>
          <p:cNvPicPr/>
          <p:nvPr/>
        </p:nvPicPr>
        <p:blipFill>
          <a:blip r:embed="rId7"/>
          <a:stretch/>
        </p:blipFill>
        <p:spPr bwMode="auto">
          <a:xfrm>
            <a:off x="10610095" y="1066813"/>
            <a:ext cx="989055" cy="155597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 bwMode="auto">
          <a:xfrm>
            <a:off x="1117977" y="753213"/>
            <a:ext cx="105222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Niños,</a:t>
            </a:r>
            <a:r>
              <a:rPr lang="es-MX" sz="20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niñas</a:t>
            </a:r>
            <a:r>
              <a:rPr lang="es-MX" sz="2000" b="1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sz="2000" b="1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adolescentes</a:t>
            </a:r>
            <a:r>
              <a:rPr lang="es-MX" sz="2000" b="1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adoptados</a:t>
            </a:r>
            <a:r>
              <a:rPr lang="es-MX" sz="2000" b="1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por</a:t>
            </a:r>
            <a:r>
              <a:rPr lang="es-MX" sz="2000" b="1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rango</a:t>
            </a:r>
            <a:r>
              <a:rPr lang="es-MX" sz="20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etario</a:t>
            </a:r>
            <a:r>
              <a:rPr lang="es-MX" sz="20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etnia</a:t>
            </a:r>
            <a:r>
              <a:rPr lang="es-MX" sz="2000" b="1" spc="-55">
                <a:solidFill>
                  <a:srgbClr val="002060"/>
                </a:solidFill>
                <a:latin typeface="Arial"/>
                <a:cs typeface="Arial"/>
              </a:rPr>
              <a:t> en el mes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</a:t>
            </a:r>
            <a:r>
              <a:rPr lang="es-MX" sz="2000" b="1" spc="-40">
                <a:solidFill>
                  <a:srgbClr val="002060"/>
                </a:solidFill>
                <a:latin typeface="Arial"/>
                <a:cs typeface="Arial"/>
              </a:rPr>
              <a:t> Noviembre</a:t>
            </a:r>
            <a:endParaRPr lang="es-EC" sz="2000" b="1">
              <a:solidFill>
                <a:srgbClr val="002060"/>
              </a:solidFill>
              <a:latin typeface="Arial"/>
              <a:cs typeface="Arial"/>
            </a:endParaRPr>
          </a:p>
        </p:txBody>
      </p:sp>
      <p:graphicFrame>
        <p:nvGraphicFramePr>
          <p:cNvPr id="4" name="object 8"/>
          <p:cNvGraphicFramePr>
            <a:graphicFrameLocks xmlns:a="http://schemas.openxmlformats.org/drawingml/2006/main" noGrp="1"/>
          </p:cNvGraphicFramePr>
          <p:nvPr/>
        </p:nvGraphicFramePr>
        <p:xfrm>
          <a:off x="505200" y="2219337"/>
          <a:ext cx="5369558" cy="155701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996950"/>
                <a:gridCol w="989330"/>
                <a:gridCol w="1134109"/>
                <a:gridCol w="1006474"/>
                <a:gridCol w="1242694"/>
              </a:tblGrid>
              <a:tr h="326390">
                <a:tc gridSpan="5"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lang="es-MX"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NNA de</a:t>
                      </a:r>
                      <a:r>
                        <a:rPr sz="1800" b="1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acuerdo</a:t>
                      </a:r>
                      <a:r>
                        <a:rPr sz="18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sz="18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edad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49720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0-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 </a:t>
                      </a:r>
                      <a:r>
                        <a:rPr sz="16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5-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9 </a:t>
                      </a:r>
                      <a:r>
                        <a:rPr sz="16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10-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15</a:t>
                      </a:r>
                      <a:r>
                        <a:rPr sz="16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ts val="1900"/>
                        </a:lnSpc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r>
                        <a:rPr sz="1600" b="1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r>
                        <a:rPr sz="1600" b="1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ts val="1914"/>
                        </a:lnSpc>
                        <a:defRPr/>
                      </a:pPr>
                      <a:r>
                        <a:rPr sz="16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925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747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298887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 spc="-50">
                          <a:latin typeface="Calibri"/>
                          <a:cs typeface="Calibri"/>
                        </a:rPr>
                        <a:t>3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 spc="-50">
                          <a:latin typeface="Calibri"/>
                          <a:cs typeface="Calibri"/>
                        </a:rPr>
                        <a:t>3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2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  <a:tr h="413384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38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38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0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24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 b="1" spc="-20">
                          <a:latin typeface="Calibri"/>
                          <a:cs typeface="Calibri"/>
                        </a:rPr>
                        <a:t>100</a:t>
                      </a:r>
                      <a:r>
                        <a:rPr sz="1600" b="1" spc="-20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9"/>
          <p:cNvGraphicFramePr>
            <a:graphicFrameLocks xmlns:a="http://schemas.openxmlformats.org/drawingml/2006/main" noGrp="1"/>
          </p:cNvGraphicFramePr>
          <p:nvPr/>
        </p:nvGraphicFramePr>
        <p:xfrm>
          <a:off x="6668911" y="2219337"/>
          <a:ext cx="4523105" cy="1695107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922655"/>
                <a:gridCol w="1220739"/>
                <a:gridCol w="1505951"/>
                <a:gridCol w="873760"/>
              </a:tblGrid>
              <a:tr h="326390">
                <a:tc gridSpan="4"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NNA</a:t>
                      </a:r>
                      <a:r>
                        <a:rPr sz="1800" b="1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adoptados</a:t>
                      </a:r>
                      <a:r>
                        <a:rPr sz="18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según</a:t>
                      </a:r>
                      <a:r>
                        <a:rPr sz="18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sz="1800" b="1" spc="-3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etnia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616101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  <a:defRPr/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Mestiza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1190"/>
                        </a:spcBef>
                        <a:defRPr/>
                      </a:pPr>
                      <a:r>
                        <a:rPr sz="16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Afro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s-EC"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cuatoriana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11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  <a:defRPr/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Indígena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  <a:defRPr/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316523">
                <a:tc>
                  <a:txBody>
                    <a:bodyPr/>
                    <a:p>
                      <a:pPr marL="2540" algn="ctr">
                        <a:lnSpc>
                          <a:spcPct val="100000"/>
                        </a:lnSpc>
                        <a:spcBef>
                          <a:spcPts val="464"/>
                        </a:spcBef>
                        <a:defRPr/>
                      </a:pPr>
                      <a:r>
                        <a:rPr lang="es-MX" sz="1600" spc="-50">
                          <a:latin typeface="Calibri"/>
                          <a:cs typeface="Calibri"/>
                        </a:rPr>
                        <a:t>6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9054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464"/>
                        </a:spcBef>
                        <a:defRPr/>
                      </a:pPr>
                      <a:r>
                        <a:rPr lang="es-MX" sz="1600" spc="-5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9054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464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9054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464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9054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  <a:tr h="413384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 b="1" spc="-20">
                          <a:latin typeface="Calibri"/>
                          <a:cs typeface="Calibri"/>
                        </a:rPr>
                        <a:t>75</a:t>
                      </a:r>
                      <a:r>
                        <a:rPr sz="1600" b="1" spc="-20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13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lang="es-MX" sz="1600" b="1" spc="-25">
                          <a:latin typeface="Calibri"/>
                          <a:cs typeface="Calibri"/>
                        </a:rPr>
                        <a:t>13</a:t>
                      </a:r>
                      <a:r>
                        <a:rPr sz="1600" b="1" spc="-25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defRPr/>
                      </a:pPr>
                      <a:r>
                        <a:rPr sz="1600" b="1" spc="-20">
                          <a:latin typeface="Calibri"/>
                          <a:cs typeface="Calibri"/>
                        </a:rPr>
                        <a:t>100%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2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</a:tbl>
          </a:graphicData>
        </a:graphic>
      </p:graphicFrame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057052" y="4460769"/>
            <a:ext cx="2428931" cy="191215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86444" y="0"/>
            <a:ext cx="2168978" cy="42696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360354" y="6339696"/>
            <a:ext cx="2632982" cy="518304"/>
          </a:xfrm>
          <a:prstGeom prst="rect">
            <a:avLst/>
          </a:prstGeom>
        </p:spPr>
      </p:pic>
      <p:pic>
        <p:nvPicPr>
          <p:cNvPr id="8" name="Imagen 7" descr="LOGOS NUEVO ECUADOR PILARES_1-2.png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2493264" y="2127504"/>
            <a:ext cx="7205471" cy="260299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577850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652579" y="5539319"/>
            <a:ext cx="2453821" cy="478362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 bwMode="auto">
          <a:xfrm>
            <a:off x="1032051" y="2390371"/>
            <a:ext cx="52951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4800" i="1">
                <a:solidFill>
                  <a:srgbClr val="FFFFFF"/>
                </a:solidFill>
                <a:latin typeface="Cambria"/>
                <a:ea typeface="Cambria"/>
              </a:rPr>
              <a:t>INFORME</a:t>
            </a:r>
            <a:br>
              <a:rPr lang="es-MX" sz="4800" i="1">
                <a:solidFill>
                  <a:srgbClr val="FFFFFF"/>
                </a:solidFill>
                <a:latin typeface="Cambria"/>
                <a:ea typeface="Cambria"/>
              </a:rPr>
            </a:br>
            <a:r>
              <a:rPr lang="es-MX" sz="4800" i="1">
                <a:solidFill>
                  <a:srgbClr val="FFFFFF"/>
                </a:solidFill>
                <a:latin typeface="Cambria"/>
                <a:ea typeface="Cambria"/>
              </a:rPr>
              <a:t>NOVIEMBRE</a:t>
            </a:r>
            <a:endParaRPr/>
          </a:p>
          <a:p>
            <a:pPr algn="ctr">
              <a:defRPr/>
            </a:pPr>
            <a:r>
              <a:rPr lang="es-MX" sz="4800" i="1" spc="-20">
                <a:solidFill>
                  <a:srgbClr val="FFFFFF"/>
                </a:solidFill>
                <a:latin typeface="Cambria"/>
                <a:ea typeface="Cambria"/>
              </a:rPr>
              <a:t>2025</a:t>
            </a:r>
            <a:endParaRPr lang="es-EC"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Paralelogramo 1"/>
          <p:cNvSpPr/>
          <p:nvPr/>
        </p:nvSpPr>
        <p:spPr bwMode="auto">
          <a:xfrm>
            <a:off x="362440" y="338466"/>
            <a:ext cx="4574371" cy="871133"/>
          </a:xfrm>
          <a:prstGeom prst="parallelogram">
            <a:avLst>
              <a:gd name="adj" fmla="val 25000"/>
            </a:avLst>
          </a:prstGeom>
          <a:solidFill>
            <a:srgbClr val="FFC7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19" name="CuadroTexto 18"/>
          <p:cNvSpPr txBox="1"/>
          <p:nvPr/>
        </p:nvSpPr>
        <p:spPr bwMode="auto">
          <a:xfrm>
            <a:off x="555302" y="525731"/>
            <a:ext cx="41886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EC" sz="2000" b="1" i="1">
                <a:solidFill>
                  <a:srgbClr val="2D2D93"/>
                </a:solidFill>
                <a:latin typeface="Montserrat"/>
              </a:rPr>
              <a:t>Ministerio de Desarrollo Humano</a:t>
            </a:r>
            <a:endParaRPr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alphaModFix amt="30000"/>
          </a:blip>
          <a:srcRect l="0" t="0" r="0" b="12869"/>
          <a:stretch/>
        </p:blipFill>
        <p:spPr bwMode="auto">
          <a:xfrm>
            <a:off x="4267200" y="1178528"/>
            <a:ext cx="7772400" cy="4599972"/>
          </a:xfrm>
          <a:prstGeom prst="rect">
            <a:avLst/>
          </a:prstGeom>
        </p:spPr>
      </p:pic>
      <p:pic>
        <p:nvPicPr>
          <p:cNvPr id="11" name="Imagen 10" descr="LOGOS NUEVO ECUADOR PILARES_1-2.png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4319620" y="5678490"/>
            <a:ext cx="3540813" cy="127912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249577" cy="694780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alphaModFix amt="85000"/>
          </a:blip>
          <a:stretch/>
        </p:blipFill>
        <p:spPr bwMode="auto">
          <a:xfrm>
            <a:off x="-1" y="0"/>
            <a:ext cx="12227121" cy="694780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alphaModFix amt="80000"/>
          </a:blip>
          <a:srcRect l="3293" t="0" r="2853" b="12869"/>
          <a:stretch/>
        </p:blipFill>
        <p:spPr bwMode="auto">
          <a:xfrm>
            <a:off x="0" y="-42070"/>
            <a:ext cx="11697629" cy="7031947"/>
          </a:xfrm>
          <a:prstGeom prst="rect">
            <a:avLst/>
          </a:prstGeom>
        </p:spPr>
      </p:pic>
      <p:sp>
        <p:nvSpPr>
          <p:cNvPr id="2" name="Paralelogramo 1"/>
          <p:cNvSpPr/>
          <p:nvPr/>
        </p:nvSpPr>
        <p:spPr bwMode="auto">
          <a:xfrm>
            <a:off x="2264898" y="452145"/>
            <a:ext cx="6822831" cy="982760"/>
          </a:xfrm>
          <a:prstGeom prst="parallelogram">
            <a:avLst>
              <a:gd name="adj" fmla="val 25000"/>
            </a:avLst>
          </a:prstGeom>
          <a:solidFill>
            <a:srgbClr val="FFC7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s-EC"/>
          </a:p>
        </p:txBody>
      </p:sp>
      <p:sp>
        <p:nvSpPr>
          <p:cNvPr id="10" name="CuadroTexto 9"/>
          <p:cNvSpPr txBox="1"/>
          <p:nvPr/>
        </p:nvSpPr>
        <p:spPr bwMode="auto">
          <a:xfrm>
            <a:off x="1918447" y="452146"/>
            <a:ext cx="74593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EC" sz="3200" b="1" i="1">
                <a:solidFill>
                  <a:srgbClr val="2D2D93"/>
                </a:solidFill>
                <a:latin typeface="Arial"/>
                <a:cs typeface="Arial"/>
              </a:rPr>
              <a:t>ESTADISTICAS NOVIEMBRE </a:t>
            </a:r>
            <a:endParaRPr/>
          </a:p>
          <a:p>
            <a:pPr algn="ctr">
              <a:defRPr/>
            </a:pPr>
            <a:r>
              <a:rPr lang="es-EC" sz="3200" b="1" i="1">
                <a:solidFill>
                  <a:srgbClr val="2D2D93"/>
                </a:solidFill>
                <a:latin typeface="Arial"/>
                <a:cs typeface="Arial"/>
              </a:rPr>
              <a:t>2025</a:t>
            </a:r>
            <a:endParaRPr/>
          </a:p>
        </p:txBody>
      </p:sp>
      <p:pic>
        <p:nvPicPr>
          <p:cNvPr id="8" name="Imagen 7" descr="LOGOS NUEVO ECUADOR PILARES_1-6.png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4617044" y="5789448"/>
            <a:ext cx="2957911" cy="106855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 bwMode="auto">
          <a:xfrm>
            <a:off x="1010400" y="338749"/>
            <a:ext cx="103000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Procesos</a:t>
            </a:r>
            <a:r>
              <a:rPr lang="es-MX" sz="2000" b="1" spc="-55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de</a:t>
            </a:r>
            <a:r>
              <a:rPr lang="es-MX" sz="2000" b="1" spc="-50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candidatos</a:t>
            </a:r>
            <a:r>
              <a:rPr lang="es-MX" sz="2000" b="1" spc="-70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adoptantes</a:t>
            </a:r>
            <a:r>
              <a:rPr lang="es-MX" sz="2000" b="1" spc="-50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en</a:t>
            </a:r>
            <a:r>
              <a:rPr lang="es-MX" sz="2000" b="1" spc="-50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las</a:t>
            </a:r>
            <a:r>
              <a:rPr lang="es-MX" sz="2000" b="1" spc="-55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Unidades</a:t>
            </a:r>
            <a:r>
              <a:rPr lang="es-MX" sz="2000" b="1" spc="-60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Técnicas</a:t>
            </a:r>
            <a:r>
              <a:rPr lang="es-MX" sz="2000" b="1" spc="-65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 spc="-25">
                <a:solidFill>
                  <a:srgbClr val="4B3CA8"/>
                </a:solidFill>
                <a:latin typeface="Arial"/>
                <a:ea typeface="Arial"/>
                <a:cs typeface="Arial"/>
              </a:rPr>
              <a:t>de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Adopciones</a:t>
            </a:r>
            <a:r>
              <a:rPr lang="es-MX" sz="2000" b="1" spc="-35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a</a:t>
            </a:r>
            <a:r>
              <a:rPr lang="es-MX" sz="2000" b="1" spc="-15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nivel</a:t>
            </a:r>
            <a:r>
              <a:rPr lang="es-MX" sz="2000" b="1" spc="-20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nacional</a:t>
            </a:r>
            <a:r>
              <a:rPr lang="es-MX" sz="2000" b="1" spc="-35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realizados</a:t>
            </a:r>
            <a:r>
              <a:rPr lang="es-MX" sz="2000" b="1" spc="-10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en</a:t>
            </a:r>
            <a:r>
              <a:rPr lang="es-MX" sz="2000" b="1" spc="-20">
                <a:solidFill>
                  <a:srgbClr val="4B3CA8"/>
                </a:solidFill>
                <a:latin typeface="Arial"/>
                <a:ea typeface="Arial"/>
                <a:cs typeface="Arial"/>
              </a:rPr>
              <a:t> el mes de Noviembre </a:t>
            </a:r>
            <a:r>
              <a:rPr lang="es-MX" sz="2000" b="1">
                <a:solidFill>
                  <a:srgbClr val="4B3CA8"/>
                </a:solidFill>
                <a:latin typeface="Arial"/>
                <a:ea typeface="Arial"/>
                <a:cs typeface="Arial"/>
              </a:rPr>
              <a:t>de</a:t>
            </a:r>
            <a:r>
              <a:rPr lang="es-MX" sz="2000" b="1" spc="-15">
                <a:solidFill>
                  <a:srgbClr val="4B3CA8"/>
                </a:solidFill>
                <a:latin typeface="Arial"/>
                <a:ea typeface="Arial"/>
                <a:cs typeface="Arial"/>
              </a:rPr>
              <a:t> </a:t>
            </a:r>
            <a:r>
              <a:rPr lang="es-MX" sz="2000" b="1" spc="-20">
                <a:solidFill>
                  <a:srgbClr val="4B3CA8"/>
                </a:solidFill>
                <a:latin typeface="Arial"/>
                <a:ea typeface="Arial"/>
                <a:cs typeface="Arial"/>
              </a:rPr>
              <a:t>2025</a:t>
            </a:r>
            <a:endParaRPr lang="es-EC" sz="2000" b="1">
              <a:solidFill>
                <a:srgbClr val="2D2D93"/>
              </a:solidFill>
              <a:latin typeface="Arial"/>
              <a:cs typeface="Arial"/>
            </a:endParaRPr>
          </a:p>
        </p:txBody>
      </p:sp>
      <p:grpSp>
        <p:nvGrpSpPr>
          <p:cNvPr id="4" name="object 14"/>
          <p:cNvGrpSpPr/>
          <p:nvPr/>
        </p:nvGrpSpPr>
        <p:grpSpPr bwMode="auto">
          <a:xfrm>
            <a:off x="1854537" y="1161333"/>
            <a:ext cx="664845" cy="604431"/>
            <a:chOff x="2334726" y="1065215"/>
            <a:chExt cx="664845" cy="672465"/>
          </a:xfrm>
        </p:grpSpPr>
        <p:pic>
          <p:nvPicPr>
            <p:cNvPr id="5" name="object 15"/>
            <p:cNvPicPr/>
            <p:nvPr/>
          </p:nvPicPr>
          <p:blipFill>
            <a:blip r:embed="rId3"/>
            <a:stretch/>
          </p:blipFill>
          <p:spPr bwMode="auto">
            <a:xfrm>
              <a:off x="2334726" y="1065215"/>
              <a:ext cx="664545" cy="672204"/>
            </a:xfrm>
            <a:prstGeom prst="rect">
              <a:avLst/>
            </a:prstGeom>
          </p:spPr>
        </p:pic>
        <p:pic>
          <p:nvPicPr>
            <p:cNvPr id="6" name="object 16"/>
            <p:cNvPicPr/>
            <p:nvPr/>
          </p:nvPicPr>
          <p:blipFill>
            <a:blip r:embed="rId4"/>
            <a:stretch/>
          </p:blipFill>
          <p:spPr bwMode="auto">
            <a:xfrm>
              <a:off x="2368296" y="1075943"/>
              <a:ext cx="597408" cy="605027"/>
            </a:xfrm>
            <a:prstGeom prst="rect">
              <a:avLst/>
            </a:prstGeom>
          </p:spPr>
        </p:pic>
      </p:grpSp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1959766" y="1960659"/>
            <a:ext cx="487722" cy="52430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1959766" y="2569929"/>
            <a:ext cx="530398" cy="64843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7"/>
          <a:stretch/>
        </p:blipFill>
        <p:spPr bwMode="auto">
          <a:xfrm>
            <a:off x="2005117" y="3320959"/>
            <a:ext cx="506012" cy="445047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8"/>
          <a:stretch/>
        </p:blipFill>
        <p:spPr bwMode="auto">
          <a:xfrm>
            <a:off x="1975848" y="4059467"/>
            <a:ext cx="542591" cy="45654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9"/>
          <a:stretch/>
        </p:blipFill>
        <p:spPr bwMode="auto">
          <a:xfrm>
            <a:off x="1998259" y="4682327"/>
            <a:ext cx="573074" cy="65232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10"/>
          <a:stretch/>
        </p:blipFill>
        <p:spPr bwMode="auto">
          <a:xfrm>
            <a:off x="1948413" y="5492098"/>
            <a:ext cx="597460" cy="536494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11"/>
          <a:stretch/>
        </p:blipFill>
        <p:spPr bwMode="auto">
          <a:xfrm>
            <a:off x="1943389" y="6181160"/>
            <a:ext cx="682811" cy="560881"/>
          </a:xfrm>
          <a:prstGeom prst="rect">
            <a:avLst/>
          </a:prstGeom>
        </p:spPr>
      </p:pic>
      <p:sp>
        <p:nvSpPr>
          <p:cNvPr id="22" name="Flecha derecha 21"/>
          <p:cNvSpPr/>
          <p:nvPr/>
        </p:nvSpPr>
        <p:spPr bwMode="auto">
          <a:xfrm rot="10800000">
            <a:off x="2779761" y="5440893"/>
            <a:ext cx="1505635" cy="60502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682D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s-EC"/>
          </a:p>
        </p:txBody>
      </p:sp>
      <p:pic>
        <p:nvPicPr>
          <p:cNvPr id="23" name="Imagen 22"/>
          <p:cNvPicPr>
            <a:picLocks noChangeAspect="1"/>
          </p:cNvPicPr>
          <p:nvPr/>
        </p:nvPicPr>
        <p:blipFill>
          <a:blip r:embed="rId12"/>
          <a:stretch/>
        </p:blipFill>
        <p:spPr bwMode="auto">
          <a:xfrm>
            <a:off x="2769684" y="3993572"/>
            <a:ext cx="1509545" cy="640135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12"/>
          <a:stretch/>
        </p:blipFill>
        <p:spPr bwMode="auto">
          <a:xfrm>
            <a:off x="2822160" y="3277576"/>
            <a:ext cx="1457070" cy="640135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12"/>
          <a:stretch/>
        </p:blipFill>
        <p:spPr bwMode="auto">
          <a:xfrm>
            <a:off x="2838080" y="2580098"/>
            <a:ext cx="1457070" cy="640135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12"/>
          <a:stretch/>
        </p:blipFill>
        <p:spPr bwMode="auto">
          <a:xfrm>
            <a:off x="2838080" y="1844825"/>
            <a:ext cx="1457070" cy="640135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12"/>
          <a:stretch/>
        </p:blipFill>
        <p:spPr bwMode="auto">
          <a:xfrm>
            <a:off x="2822160" y="1107341"/>
            <a:ext cx="1457070" cy="640135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12"/>
          <a:stretch/>
        </p:blipFill>
        <p:spPr bwMode="auto">
          <a:xfrm>
            <a:off x="2795920" y="6116687"/>
            <a:ext cx="1483308" cy="640135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12"/>
          <a:stretch/>
        </p:blipFill>
        <p:spPr bwMode="auto">
          <a:xfrm>
            <a:off x="2822160" y="4750330"/>
            <a:ext cx="1457070" cy="640135"/>
          </a:xfrm>
          <a:prstGeom prst="rect">
            <a:avLst/>
          </a:prstGeom>
        </p:spPr>
      </p:pic>
      <p:pic>
        <p:nvPicPr>
          <p:cNvPr id="32" name="Imagen 31"/>
          <p:cNvPicPr>
            <a:picLocks noChangeAspect="1"/>
          </p:cNvPicPr>
          <p:nvPr/>
        </p:nvPicPr>
        <p:blipFill>
          <a:blip r:embed="rId13"/>
          <a:stretch/>
        </p:blipFill>
        <p:spPr bwMode="auto">
          <a:xfrm>
            <a:off x="5989297" y="3395456"/>
            <a:ext cx="518205" cy="371888"/>
          </a:xfrm>
          <a:prstGeom prst="rect">
            <a:avLst/>
          </a:prstGeom>
        </p:spPr>
      </p:pic>
      <p:sp>
        <p:nvSpPr>
          <p:cNvPr id="35" name="CuadroTexto 34"/>
          <p:cNvSpPr txBox="1"/>
          <p:nvPr/>
        </p:nvSpPr>
        <p:spPr bwMode="auto">
          <a:xfrm>
            <a:off x="3433471" y="1263851"/>
            <a:ext cx="518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22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36" name="CuadroTexto 35"/>
          <p:cNvSpPr txBox="1"/>
          <p:nvPr/>
        </p:nvSpPr>
        <p:spPr bwMode="auto">
          <a:xfrm>
            <a:off x="3433471" y="1988169"/>
            <a:ext cx="427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179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38" name="CuadroTexto 37"/>
          <p:cNvSpPr txBox="1"/>
          <p:nvPr/>
        </p:nvSpPr>
        <p:spPr bwMode="auto">
          <a:xfrm>
            <a:off x="3433471" y="2761861"/>
            <a:ext cx="485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0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39" name="CuadroTexto 38"/>
          <p:cNvSpPr txBox="1"/>
          <p:nvPr/>
        </p:nvSpPr>
        <p:spPr bwMode="auto">
          <a:xfrm>
            <a:off x="3487676" y="3429000"/>
            <a:ext cx="502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10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40" name="CuadroTexto 39"/>
          <p:cNvSpPr txBox="1"/>
          <p:nvPr/>
        </p:nvSpPr>
        <p:spPr bwMode="auto">
          <a:xfrm>
            <a:off x="3449495" y="4152269"/>
            <a:ext cx="502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5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41" name="CuadroTexto 40"/>
          <p:cNvSpPr txBox="1"/>
          <p:nvPr/>
        </p:nvSpPr>
        <p:spPr bwMode="auto">
          <a:xfrm>
            <a:off x="3495818" y="4913452"/>
            <a:ext cx="336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0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42" name="CuadroTexto 41"/>
          <p:cNvSpPr txBox="1"/>
          <p:nvPr/>
        </p:nvSpPr>
        <p:spPr bwMode="auto">
          <a:xfrm>
            <a:off x="3454557" y="5596143"/>
            <a:ext cx="46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5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44" name="CuadroTexto 43"/>
          <p:cNvSpPr txBox="1"/>
          <p:nvPr/>
        </p:nvSpPr>
        <p:spPr bwMode="auto">
          <a:xfrm>
            <a:off x="3433471" y="6223084"/>
            <a:ext cx="427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9</a:t>
            </a:r>
            <a:endParaRPr lang="es-EC">
              <a:solidFill>
                <a:schemeClr val="bg1"/>
              </a:solidFill>
            </a:endParaRPr>
          </a:p>
        </p:txBody>
      </p:sp>
      <p:pic>
        <p:nvPicPr>
          <p:cNvPr id="45" name="Imagen 44"/>
          <p:cNvPicPr>
            <a:picLocks noChangeAspect="1"/>
          </p:cNvPicPr>
          <p:nvPr/>
        </p:nvPicPr>
        <p:blipFill>
          <a:blip r:embed="rId14"/>
          <a:stretch/>
        </p:blipFill>
        <p:spPr bwMode="auto">
          <a:xfrm>
            <a:off x="4890541" y="2749265"/>
            <a:ext cx="5127179" cy="609653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14"/>
          <a:stretch/>
        </p:blipFill>
        <p:spPr bwMode="auto">
          <a:xfrm>
            <a:off x="4872251" y="1267957"/>
            <a:ext cx="5127179" cy="609653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14"/>
          <a:stretch/>
        </p:blipFill>
        <p:spPr bwMode="auto">
          <a:xfrm>
            <a:off x="4872251" y="3992916"/>
            <a:ext cx="5127179" cy="609653"/>
          </a:xfrm>
          <a:prstGeom prst="rect">
            <a:avLst/>
          </a:prstGeom>
        </p:spPr>
      </p:pic>
      <p:pic>
        <p:nvPicPr>
          <p:cNvPr id="48" name="Imagen 47"/>
          <p:cNvPicPr>
            <a:picLocks noChangeAspect="1"/>
          </p:cNvPicPr>
          <p:nvPr/>
        </p:nvPicPr>
        <p:blipFill>
          <a:blip r:embed="rId14"/>
          <a:stretch/>
        </p:blipFill>
        <p:spPr bwMode="auto">
          <a:xfrm>
            <a:off x="5040551" y="5355822"/>
            <a:ext cx="4997167" cy="609653"/>
          </a:xfrm>
          <a:prstGeom prst="rect">
            <a:avLst/>
          </a:prstGeom>
        </p:spPr>
      </p:pic>
      <p:pic>
        <p:nvPicPr>
          <p:cNvPr id="50" name="Imagen 49"/>
          <p:cNvPicPr>
            <a:picLocks noChangeAspect="1"/>
          </p:cNvPicPr>
          <p:nvPr/>
        </p:nvPicPr>
        <p:blipFill>
          <a:blip r:embed="rId15"/>
          <a:stretch/>
        </p:blipFill>
        <p:spPr bwMode="auto">
          <a:xfrm>
            <a:off x="4908829" y="1974387"/>
            <a:ext cx="5090601" cy="597460"/>
          </a:xfrm>
          <a:prstGeom prst="rect">
            <a:avLst/>
          </a:prstGeom>
        </p:spPr>
      </p:pic>
      <p:pic>
        <p:nvPicPr>
          <p:cNvPr id="51" name="Imagen 50"/>
          <p:cNvPicPr>
            <a:picLocks noChangeAspect="1"/>
          </p:cNvPicPr>
          <p:nvPr/>
        </p:nvPicPr>
        <p:blipFill>
          <a:blip r:embed="rId15"/>
          <a:stretch/>
        </p:blipFill>
        <p:spPr bwMode="auto">
          <a:xfrm>
            <a:off x="4927849" y="4682327"/>
            <a:ext cx="5090601" cy="597460"/>
          </a:xfrm>
          <a:prstGeom prst="rect">
            <a:avLst/>
          </a:prstGeom>
        </p:spPr>
      </p:pic>
      <p:grpSp>
        <p:nvGrpSpPr>
          <p:cNvPr id="52" name="object 83"/>
          <p:cNvGrpSpPr/>
          <p:nvPr/>
        </p:nvGrpSpPr>
        <p:grpSpPr bwMode="auto">
          <a:xfrm>
            <a:off x="4927849" y="6074908"/>
            <a:ext cx="5096510" cy="596265"/>
            <a:chOff x="4745746" y="2404823"/>
            <a:chExt cx="5096510" cy="596265"/>
          </a:xfrm>
        </p:grpSpPr>
        <p:pic>
          <p:nvPicPr>
            <p:cNvPr id="53" name="object 84"/>
            <p:cNvPicPr/>
            <p:nvPr/>
          </p:nvPicPr>
          <p:blipFill>
            <a:blip r:embed="rId16"/>
            <a:stretch/>
          </p:blipFill>
          <p:spPr bwMode="auto">
            <a:xfrm>
              <a:off x="4745746" y="2404823"/>
              <a:ext cx="5096239" cy="547188"/>
            </a:xfrm>
            <a:prstGeom prst="rect">
              <a:avLst/>
            </a:prstGeom>
          </p:spPr>
        </p:pic>
        <p:pic>
          <p:nvPicPr>
            <p:cNvPr id="54" name="object 85"/>
            <p:cNvPicPr/>
            <p:nvPr/>
          </p:nvPicPr>
          <p:blipFill>
            <a:blip r:embed="rId17"/>
            <a:stretch/>
          </p:blipFill>
          <p:spPr bwMode="auto">
            <a:xfrm>
              <a:off x="6126479" y="2414015"/>
              <a:ext cx="2435352" cy="586739"/>
            </a:xfrm>
            <a:prstGeom prst="rect">
              <a:avLst/>
            </a:prstGeom>
          </p:spPr>
        </p:pic>
        <p:sp>
          <p:nvSpPr>
            <p:cNvPr id="55" name="object 86"/>
            <p:cNvSpPr/>
            <p:nvPr/>
          </p:nvSpPr>
          <p:spPr bwMode="auto">
            <a:xfrm>
              <a:off x="4766309" y="2425445"/>
              <a:ext cx="4991100" cy="441959"/>
            </a:xfrm>
            <a:custGeom>
              <a:avLst/>
              <a:gdLst/>
              <a:ahLst/>
              <a:cxnLst/>
              <a:rect l="l" t="t" r="r" b="b"/>
              <a:pathLst>
                <a:path w="4991100" h="441960" fill="norm" stroke="1" extrusionOk="0">
                  <a:moveTo>
                    <a:pt x="4991099" y="0"/>
                  </a:moveTo>
                  <a:lnTo>
                    <a:pt x="220979" y="0"/>
                  </a:lnTo>
                  <a:lnTo>
                    <a:pt x="0" y="220979"/>
                  </a:lnTo>
                  <a:lnTo>
                    <a:pt x="220979" y="441959"/>
                  </a:lnTo>
                  <a:lnTo>
                    <a:pt x="4991099" y="441959"/>
                  </a:lnTo>
                  <a:lnTo>
                    <a:pt x="4991099" y="0"/>
                  </a:lnTo>
                  <a:close/>
                </a:path>
              </a:pathLst>
            </a:custGeom>
            <a:solidFill>
              <a:srgbClr val="97568D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6" name="object 87"/>
            <p:cNvSpPr/>
            <p:nvPr/>
          </p:nvSpPr>
          <p:spPr bwMode="auto">
            <a:xfrm>
              <a:off x="4766309" y="2425445"/>
              <a:ext cx="4991100" cy="441959"/>
            </a:xfrm>
            <a:custGeom>
              <a:avLst/>
              <a:gdLst/>
              <a:ahLst/>
              <a:cxnLst/>
              <a:rect l="l" t="t" r="r" b="b"/>
              <a:pathLst>
                <a:path w="4991100" h="441960" fill="norm" stroke="1" extrusionOk="0">
                  <a:moveTo>
                    <a:pt x="4991099" y="0"/>
                  </a:moveTo>
                  <a:lnTo>
                    <a:pt x="220979" y="0"/>
                  </a:lnTo>
                  <a:lnTo>
                    <a:pt x="0" y="220979"/>
                  </a:lnTo>
                  <a:lnTo>
                    <a:pt x="220979" y="441959"/>
                  </a:lnTo>
                  <a:lnTo>
                    <a:pt x="4991099" y="441959"/>
                  </a:lnTo>
                  <a:lnTo>
                    <a:pt x="4991099" y="0"/>
                  </a:lnTo>
                  <a:close/>
                </a:path>
              </a:pathLst>
            </a:custGeom>
            <a:grpFill/>
            <a:ln w="25907">
              <a:solidFill>
                <a:srgbClr val="97568D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pic>
        <p:nvPicPr>
          <p:cNvPr id="57" name="Imagen 56"/>
          <p:cNvPicPr>
            <a:picLocks noChangeAspect="1"/>
          </p:cNvPicPr>
          <p:nvPr/>
        </p:nvPicPr>
        <p:blipFill>
          <a:blip r:embed="rId15"/>
          <a:stretch/>
        </p:blipFill>
        <p:spPr bwMode="auto">
          <a:xfrm>
            <a:off x="4908830" y="3354017"/>
            <a:ext cx="5090601" cy="597460"/>
          </a:xfrm>
          <a:prstGeom prst="rect">
            <a:avLst/>
          </a:prstGeom>
        </p:spPr>
      </p:pic>
      <p:sp>
        <p:nvSpPr>
          <p:cNvPr id="58" name="CuadroTexto 57"/>
          <p:cNvSpPr txBox="1"/>
          <p:nvPr/>
        </p:nvSpPr>
        <p:spPr bwMode="auto">
          <a:xfrm>
            <a:off x="5766318" y="1340096"/>
            <a:ext cx="3545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Registro  de personas solicitantes 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59" name="CuadroTexto 58"/>
          <p:cNvSpPr txBox="1"/>
          <p:nvPr/>
        </p:nvSpPr>
        <p:spPr bwMode="auto">
          <a:xfrm>
            <a:off x="6248399" y="2088451"/>
            <a:ext cx="3545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Entrevistas Iniciales 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61" name="CuadroTexto 60"/>
          <p:cNvSpPr txBox="1"/>
          <p:nvPr/>
        </p:nvSpPr>
        <p:spPr bwMode="auto">
          <a:xfrm>
            <a:off x="6426948" y="3472134"/>
            <a:ext cx="3545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Solicitud de Adopción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62" name="CuadroTexto 61"/>
          <p:cNvSpPr txBox="1"/>
          <p:nvPr/>
        </p:nvSpPr>
        <p:spPr bwMode="auto">
          <a:xfrm>
            <a:off x="6248399" y="2835688"/>
            <a:ext cx="275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Formación Continua  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63" name="CuadroTexto 62"/>
          <p:cNvSpPr txBox="1"/>
          <p:nvPr/>
        </p:nvSpPr>
        <p:spPr bwMode="auto">
          <a:xfrm>
            <a:off x="6307853" y="4075240"/>
            <a:ext cx="2804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Estudios de Hogar 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64" name="CuadroTexto 63"/>
          <p:cNvSpPr txBox="1"/>
          <p:nvPr/>
        </p:nvSpPr>
        <p:spPr bwMode="auto">
          <a:xfrm>
            <a:off x="6426948" y="4796392"/>
            <a:ext cx="2497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Remitidos a Terapia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65" name="CuadroTexto 64"/>
          <p:cNvSpPr txBox="1"/>
          <p:nvPr/>
        </p:nvSpPr>
        <p:spPr bwMode="auto">
          <a:xfrm>
            <a:off x="6248399" y="5499366"/>
            <a:ext cx="2804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Declaratorias de Idoneidad</a:t>
            </a:r>
            <a:endParaRPr lang="es-EC">
              <a:solidFill>
                <a:schemeClr val="bg1"/>
              </a:solidFill>
            </a:endParaRPr>
          </a:p>
        </p:txBody>
      </p:sp>
      <p:sp>
        <p:nvSpPr>
          <p:cNvPr id="66" name="CuadroTexto 65"/>
          <p:cNvSpPr txBox="1"/>
          <p:nvPr/>
        </p:nvSpPr>
        <p:spPr bwMode="auto">
          <a:xfrm>
            <a:off x="5659962" y="6223084"/>
            <a:ext cx="4134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>
                <a:solidFill>
                  <a:schemeClr val="bg1"/>
                </a:solidFill>
              </a:rPr>
              <a:t>Expedientes de familias remitidas al CAF</a:t>
            </a:r>
            <a:endParaRPr lang="es-EC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 bwMode="auto">
          <a:xfrm>
            <a:off x="457957" y="537371"/>
            <a:ext cx="104662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Perfil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del NNA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para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el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que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están</a:t>
            </a:r>
            <a:r>
              <a:rPr lang="es-MX" sz="2000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calificados</a:t>
            </a:r>
            <a:r>
              <a:rPr lang="es-MX" sz="20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las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los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solicitantes</a:t>
            </a:r>
            <a:r>
              <a:rPr lang="es-MX" sz="20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</a:t>
            </a:r>
            <a:r>
              <a:rPr lang="es-MX" sz="2000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espera</a:t>
            </a:r>
            <a:r>
              <a:rPr lang="es-MX" sz="2000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de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asignación,</a:t>
            </a:r>
            <a:r>
              <a:rPr lang="es-MX" sz="20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el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Comité</a:t>
            </a:r>
            <a:r>
              <a:rPr lang="es-MX" sz="2000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Asignación</a:t>
            </a:r>
            <a:r>
              <a:rPr lang="es-MX" sz="2000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Familiar</a:t>
            </a:r>
            <a:r>
              <a:rPr lang="es-MX" sz="2000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(CAF)</a:t>
            </a:r>
            <a:r>
              <a:rPr lang="es-MX" sz="2000" b="1" spc="-35">
                <a:solidFill>
                  <a:srgbClr val="002060"/>
                </a:solidFill>
                <a:latin typeface="Arial"/>
                <a:cs typeface="Arial"/>
              </a:rPr>
              <a:t> en el mes de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Noviembre</a:t>
            </a:r>
            <a:endParaRPr lang="es-EC" sz="2000" b="1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10371766" y="395816"/>
            <a:ext cx="1682642" cy="101812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309299" y="5102867"/>
            <a:ext cx="1402202" cy="1396105"/>
          </a:xfrm>
          <a:prstGeom prst="rect">
            <a:avLst/>
          </a:prstGeom>
        </p:spPr>
      </p:pic>
      <p:graphicFrame>
        <p:nvGraphicFramePr>
          <p:cNvPr id="7" name="object 4"/>
          <p:cNvGraphicFramePr>
            <a:graphicFrameLocks xmlns:a="http://schemas.openxmlformats.org/drawingml/2006/main" noGrp="1"/>
          </p:cNvGraphicFramePr>
          <p:nvPr/>
        </p:nvGraphicFramePr>
        <p:xfrm>
          <a:off x="725658" y="1719426"/>
          <a:ext cx="4512945" cy="1159510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1504315"/>
                <a:gridCol w="1504315"/>
                <a:gridCol w="1504315"/>
              </a:tblGrid>
              <a:tr h="348615">
                <a:tc gridSpan="3"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90"/>
                        </a:spcBef>
                        <a:defRPr/>
                      </a:pP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Conformación</a:t>
                      </a:r>
                      <a:r>
                        <a:rPr sz="1800" b="1" spc="-4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sz="18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familia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43370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defRPr/>
                      </a:pPr>
                      <a:r>
                        <a:rPr sz="16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SOLA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PAREJA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37719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lang="es-MX" sz="2000">
                          <a:latin typeface="Calibri"/>
                          <a:cs typeface="Calibri"/>
                        </a:rPr>
                        <a:t>9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lang="es-MX" sz="2000">
                          <a:latin typeface="Calibri"/>
                          <a:cs typeface="Calibri"/>
                        </a:rPr>
                        <a:t>50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lang="es-MX" sz="2000">
                          <a:latin typeface="Calibri"/>
                          <a:cs typeface="Calibri"/>
                        </a:rPr>
                        <a:t>59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object 5"/>
          <p:cNvGraphicFramePr>
            <a:graphicFrameLocks xmlns:a="http://schemas.openxmlformats.org/drawingml/2006/main" noGrp="1"/>
          </p:cNvGraphicFramePr>
          <p:nvPr/>
        </p:nvGraphicFramePr>
        <p:xfrm>
          <a:off x="6067645" y="1699340"/>
          <a:ext cx="5772148" cy="118554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1154430"/>
                <a:gridCol w="1154430"/>
                <a:gridCol w="1154430"/>
                <a:gridCol w="1154429"/>
                <a:gridCol w="1154429"/>
              </a:tblGrid>
              <a:tr h="318770">
                <a:tc gridSpan="5"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  <a:defRPr/>
                      </a:pP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b="1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acuerdo</a:t>
                      </a:r>
                      <a:r>
                        <a:rPr sz="18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 edad</a:t>
                      </a:r>
                      <a:r>
                        <a:rPr sz="18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sz="1800" b="1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buscan</a:t>
                      </a:r>
                      <a:r>
                        <a:rPr sz="1800" b="1" spc="-3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familias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89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48768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 5 </a:t>
                      </a:r>
                      <a:r>
                        <a:rPr sz="16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985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65"/>
                        </a:spcBef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10 </a:t>
                      </a:r>
                      <a:r>
                        <a:rPr sz="16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985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865"/>
                        </a:spcBef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11 a</a:t>
                      </a:r>
                      <a:r>
                        <a:rPr sz="16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15 </a:t>
                      </a:r>
                      <a:r>
                        <a:rPr sz="16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985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ts val="1825"/>
                        </a:lnSpc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r>
                        <a:rPr sz="1600" b="1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r>
                        <a:rPr sz="16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ts val="1914"/>
                        </a:lnSpc>
                        <a:defRPr/>
                      </a:pPr>
                      <a:r>
                        <a:rPr sz="16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7949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37909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29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27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59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</a:tbl>
          </a:graphicData>
        </a:graphic>
      </p:graphicFrame>
      <p:sp>
        <p:nvSpPr>
          <p:cNvPr id="9" name="Rectángulo 8"/>
          <p:cNvSpPr/>
          <p:nvPr/>
        </p:nvSpPr>
        <p:spPr bwMode="auto">
          <a:xfrm>
            <a:off x="2670138" y="5800920"/>
            <a:ext cx="2130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es-EC">
                <a:solidFill>
                  <a:srgbClr val="E682D1"/>
                </a:solidFill>
                <a:latin typeface="Arial"/>
                <a:cs typeface="Arial"/>
              </a:rPr>
              <a:t>Familias</a:t>
            </a:r>
            <a:r>
              <a:rPr lang="es-EC" spc="-20">
                <a:solidFill>
                  <a:srgbClr val="E682D1"/>
                </a:solidFill>
                <a:latin typeface="Arial"/>
                <a:cs typeface="Arial"/>
              </a:rPr>
              <a:t> </a:t>
            </a:r>
            <a:r>
              <a:rPr lang="es-EC">
                <a:solidFill>
                  <a:srgbClr val="E682D1"/>
                </a:solidFill>
                <a:latin typeface="Arial"/>
                <a:cs typeface="Arial"/>
              </a:rPr>
              <a:t>en</a:t>
            </a:r>
            <a:r>
              <a:rPr lang="es-EC" spc="-45">
                <a:solidFill>
                  <a:srgbClr val="E682D1"/>
                </a:solidFill>
                <a:latin typeface="Arial"/>
                <a:cs typeface="Arial"/>
              </a:rPr>
              <a:t> </a:t>
            </a:r>
            <a:r>
              <a:rPr lang="es-EC" spc="-10">
                <a:solidFill>
                  <a:srgbClr val="E682D1"/>
                </a:solidFill>
                <a:latin typeface="Arial"/>
                <a:cs typeface="Arial"/>
              </a:rPr>
              <a:t>espera</a:t>
            </a:r>
            <a:endParaRPr lang="es-EC">
              <a:solidFill>
                <a:srgbClr val="E682D1"/>
              </a:solidFill>
              <a:latin typeface="Arial"/>
              <a:cs typeface="Arial"/>
            </a:endParaRPr>
          </a:p>
        </p:txBody>
      </p:sp>
      <p:graphicFrame>
        <p:nvGraphicFramePr>
          <p:cNvPr id="19" name="Gráfico 18"/>
          <p:cNvGraphicFramePr>
            <a:graphicFrameLocks xmlns:a="http://schemas.openxmlformats.org/drawingml/2006/main"/>
          </p:cNvGraphicFramePr>
          <p:nvPr/>
        </p:nvGraphicFramePr>
        <p:xfrm>
          <a:off x="1447128" y="3302758"/>
          <a:ext cx="4782782" cy="2867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2" name="Gráfico 21"/>
          <p:cNvGraphicFramePr>
            <a:graphicFrameLocks xmlns:a="http://schemas.openxmlformats.org/drawingml/2006/main"/>
          </p:cNvGraphicFramePr>
          <p:nvPr/>
        </p:nvGraphicFramePr>
        <p:xfrm>
          <a:off x="6378877" y="3125338"/>
          <a:ext cx="5412789" cy="3154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 bwMode="auto">
          <a:xfrm>
            <a:off x="941956" y="496075"/>
            <a:ext cx="105595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Perfil</a:t>
            </a:r>
            <a:r>
              <a:rPr lang="es-MX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para</a:t>
            </a:r>
            <a:r>
              <a:rPr lang="es-MX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el</a:t>
            </a:r>
            <a:r>
              <a:rPr lang="es-MX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que</a:t>
            </a:r>
            <a:r>
              <a:rPr lang="es-MX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están</a:t>
            </a:r>
            <a:r>
              <a:rPr lang="es-MX" b="1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calificados</a:t>
            </a:r>
            <a:r>
              <a:rPr lang="es-MX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las</a:t>
            </a:r>
            <a:r>
              <a:rPr lang="es-MX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los</a:t>
            </a:r>
            <a:r>
              <a:rPr lang="es-MX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solicitantes</a:t>
            </a:r>
            <a:r>
              <a:rPr lang="es-MX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en</a:t>
            </a:r>
            <a:r>
              <a:rPr lang="es-MX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espera</a:t>
            </a:r>
            <a:r>
              <a:rPr lang="es-MX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 spc="-25">
                <a:solidFill>
                  <a:srgbClr val="002060"/>
                </a:solidFill>
                <a:latin typeface="Arial"/>
                <a:cs typeface="Arial"/>
              </a:rPr>
              <a:t>de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asignación</a:t>
            </a:r>
            <a:r>
              <a:rPr lang="es-MX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en</a:t>
            </a:r>
            <a:r>
              <a:rPr lang="es-MX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el</a:t>
            </a:r>
            <a:r>
              <a:rPr lang="es-MX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Comité</a:t>
            </a:r>
            <a:r>
              <a:rPr lang="es-MX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de</a:t>
            </a:r>
            <a:r>
              <a:rPr lang="es-MX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Asignación</a:t>
            </a:r>
            <a:r>
              <a:rPr lang="es-MX" b="1" spc="-5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Familiar</a:t>
            </a:r>
            <a:r>
              <a:rPr lang="es-MX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(CAF)</a:t>
            </a:r>
            <a:r>
              <a:rPr lang="es-MX" b="1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b="1">
                <a:solidFill>
                  <a:srgbClr val="002060"/>
                </a:solidFill>
                <a:latin typeface="Arial"/>
                <a:cs typeface="Arial"/>
              </a:rPr>
              <a:t>en el mes de Noviembre</a:t>
            </a:r>
            <a:r>
              <a:rPr lang="es-MX" b="1" spc="-30">
                <a:solidFill>
                  <a:srgbClr val="002060"/>
                </a:solidFill>
                <a:latin typeface="Arial"/>
                <a:cs typeface="Arial"/>
              </a:rPr>
              <a:t> – Condición de Salud, número de hijos que buscan</a:t>
            </a:r>
            <a:endParaRPr lang="es-EC" b="1">
              <a:solidFill>
                <a:srgbClr val="002060"/>
              </a:solidFill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xmlns:a="http://schemas.openxmlformats.org/drawingml/2006/main" noGrp="1"/>
          </p:cNvGraphicFramePr>
          <p:nvPr/>
        </p:nvGraphicFramePr>
        <p:xfrm>
          <a:off x="451624" y="1600517"/>
          <a:ext cx="5868033" cy="148335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964564"/>
                <a:gridCol w="701040"/>
                <a:gridCol w="849630"/>
                <a:gridCol w="714375"/>
                <a:gridCol w="1153794"/>
                <a:gridCol w="786129"/>
                <a:gridCol w="698500"/>
              </a:tblGrid>
              <a:tr h="299085">
                <a:tc gridSpan="7">
                  <a:txBody>
                    <a:bodyPr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0"/>
                        </a:spcBef>
                        <a:defRPr/>
                      </a:pP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spc="-4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ACUERDO</a:t>
                      </a:r>
                      <a:r>
                        <a:rPr sz="16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sz="16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CONDICIÓN</a:t>
                      </a:r>
                      <a:r>
                        <a:rPr sz="1600" b="1" spc="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600" b="1" spc="-3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SALUD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341630">
                <a:tc rowSpan="2"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55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1125">
                        <a:lnSpc>
                          <a:spcPct val="100000"/>
                        </a:lnSpc>
                        <a:defRPr/>
                      </a:pP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SALUDABLE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048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gridSpan="2">
                  <a:txBody>
                    <a:bodyPr/>
                    <a:p>
                      <a:pPr marL="326390">
                        <a:lnSpc>
                          <a:spcPct val="100000"/>
                        </a:lnSpc>
                        <a:spcBef>
                          <a:spcPts val="555"/>
                        </a:spcBef>
                        <a:defRPr/>
                      </a:pP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ENFERMEDAD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048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gridSpan="3">
                  <a:txBody>
                    <a:bodyPr/>
                    <a:p>
                      <a:pPr marL="845185">
                        <a:lnSpc>
                          <a:spcPct val="100000"/>
                        </a:lnSpc>
                        <a:spcBef>
                          <a:spcPts val="555"/>
                        </a:spcBef>
                        <a:defRPr/>
                      </a:pP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DISCAPACIDAD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048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rowSpan="2"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ts val="55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2240">
                        <a:lnSpc>
                          <a:spcPct val="100000"/>
                        </a:lnSpc>
                        <a:defRPr/>
                      </a:pP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048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349885"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marL="0" marR="0" marT="7048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  <a:defRPr/>
                      </a:pP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FÍSICO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  <a:defRPr/>
                      </a:pP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MENTAL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  <a:defRPr/>
                      </a:pPr>
                      <a:r>
                        <a:rPr sz="12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LEVE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  <a:defRPr/>
                      </a:pP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MODERADA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  <a:defRPr/>
                      </a:pPr>
                      <a:r>
                        <a:rPr sz="12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GRAVE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vMerge="1">
                  <a:txBody>
                    <a:bodyPr/>
                    <a:p>
                      <a:pPr>
                        <a:defRPr/>
                      </a:pPr>
                      <a:endParaRPr/>
                    </a:p>
                  </a:txBody>
                  <a:tcPr marL="0" marR="0" marT="7048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492759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85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59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85"/>
                        </a:spcBef>
                        <a:defRPr/>
                      </a:pPr>
                      <a:r>
                        <a:rPr sz="1600" spc="-5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85"/>
                        </a:spcBef>
                        <a:defRPr/>
                      </a:pPr>
                      <a:r>
                        <a:rPr sz="1600" spc="-5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885"/>
                        </a:spcBef>
                        <a:defRPr/>
                      </a:pPr>
                      <a:r>
                        <a:rPr lang="es-MX" sz="1600" spc="-5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885"/>
                        </a:spcBef>
                        <a:defRPr/>
                      </a:pPr>
                      <a:r>
                        <a:rPr sz="1600" spc="-5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885"/>
                        </a:spcBef>
                        <a:defRPr/>
                      </a:pPr>
                      <a:r>
                        <a:rPr sz="1600" spc="-50">
                          <a:latin typeface="Calibri"/>
                          <a:cs typeface="Calibri"/>
                        </a:rPr>
                        <a:t>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885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59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15"/>
          <p:cNvGraphicFramePr>
            <a:graphicFrameLocks xmlns:a="http://schemas.openxmlformats.org/drawingml/2006/main" noGrp="1"/>
          </p:cNvGraphicFramePr>
          <p:nvPr/>
        </p:nvGraphicFramePr>
        <p:xfrm>
          <a:off x="7866652" y="1634725"/>
          <a:ext cx="3151505" cy="1304924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789305"/>
                <a:gridCol w="1409700"/>
                <a:gridCol w="952500"/>
              </a:tblGrid>
              <a:tr h="450850">
                <a:tc gridSpan="3">
                  <a:txBody>
                    <a:bodyPr/>
                    <a:p>
                      <a:pPr marL="226695">
                        <a:lnSpc>
                          <a:spcPct val="100000"/>
                        </a:lnSpc>
                        <a:spcBef>
                          <a:spcPts val="590"/>
                        </a:spcBef>
                        <a:defRPr/>
                      </a:pP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Número</a:t>
                      </a:r>
                      <a:r>
                        <a:rPr sz="18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hijos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sz="1800" b="1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buscan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461009"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760"/>
                        </a:spcBef>
                        <a:defRPr/>
                      </a:pPr>
                      <a:r>
                        <a:rPr sz="16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Solo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652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76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Hermanos/as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652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2540" algn="ctr">
                        <a:lnSpc>
                          <a:spcPct val="100000"/>
                        </a:lnSpc>
                        <a:spcBef>
                          <a:spcPts val="76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652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393065">
                <a:tc>
                  <a:txBody>
                    <a:bodyPr/>
                    <a:p>
                      <a:pPr marL="2540" algn="ctr">
                        <a:lnSpc>
                          <a:spcPct val="100000"/>
                        </a:lnSpc>
                        <a:spcBef>
                          <a:spcPts val="490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43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22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3175" algn="ctr">
                        <a:lnSpc>
                          <a:spcPct val="100000"/>
                        </a:lnSpc>
                        <a:spcBef>
                          <a:spcPts val="490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16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22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490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59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223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</a:tbl>
          </a:graphicData>
        </a:graphic>
      </p:graphicFrame>
      <p:pic>
        <p:nvPicPr>
          <p:cNvPr id="6" name="object 16"/>
          <p:cNvPicPr/>
          <p:nvPr/>
        </p:nvPicPr>
        <p:blipFill>
          <a:blip r:embed="rId3"/>
          <a:stretch/>
        </p:blipFill>
        <p:spPr bwMode="auto">
          <a:xfrm>
            <a:off x="7222691" y="3383447"/>
            <a:ext cx="1168907" cy="1211580"/>
          </a:xfrm>
          <a:prstGeom prst="rect">
            <a:avLst/>
          </a:prstGeom>
        </p:spPr>
      </p:pic>
      <p:grpSp>
        <p:nvGrpSpPr>
          <p:cNvPr id="8" name="object 12"/>
          <p:cNvGrpSpPr/>
          <p:nvPr/>
        </p:nvGrpSpPr>
        <p:grpSpPr bwMode="auto">
          <a:xfrm>
            <a:off x="6587189" y="1833967"/>
            <a:ext cx="967740" cy="848360"/>
            <a:chOff x="6914388" y="1945531"/>
            <a:chExt cx="967740" cy="848360"/>
          </a:xfrm>
        </p:grpSpPr>
        <p:pic>
          <p:nvPicPr>
            <p:cNvPr id="9" name="object 13"/>
            <p:cNvPicPr/>
            <p:nvPr/>
          </p:nvPicPr>
          <p:blipFill>
            <a:blip r:embed="rId4"/>
            <a:stretch/>
          </p:blipFill>
          <p:spPr bwMode="auto">
            <a:xfrm>
              <a:off x="7378490" y="1945531"/>
              <a:ext cx="503546" cy="793713"/>
            </a:xfrm>
            <a:prstGeom prst="rect">
              <a:avLst/>
            </a:prstGeom>
          </p:spPr>
        </p:pic>
        <p:pic>
          <p:nvPicPr>
            <p:cNvPr id="10" name="object 14"/>
            <p:cNvPicPr/>
            <p:nvPr/>
          </p:nvPicPr>
          <p:blipFill>
            <a:blip r:embed="rId5"/>
            <a:stretch/>
          </p:blipFill>
          <p:spPr bwMode="auto">
            <a:xfrm>
              <a:off x="6914388" y="1996440"/>
              <a:ext cx="461772" cy="797051"/>
            </a:xfrm>
            <a:prstGeom prst="rect">
              <a:avLst/>
            </a:prstGeom>
          </p:spPr>
        </p:pic>
      </p:grpSp>
      <p:pic>
        <p:nvPicPr>
          <p:cNvPr id="11" name="object 5"/>
          <p:cNvPicPr/>
          <p:nvPr/>
        </p:nvPicPr>
        <p:blipFill>
          <a:blip r:embed="rId6"/>
          <a:stretch/>
        </p:blipFill>
        <p:spPr bwMode="auto">
          <a:xfrm>
            <a:off x="383410" y="3784520"/>
            <a:ext cx="1117092" cy="1101852"/>
          </a:xfrm>
          <a:prstGeom prst="rect">
            <a:avLst/>
          </a:prstGeom>
        </p:spPr>
      </p:pic>
      <p:graphicFrame>
        <p:nvGraphicFramePr>
          <p:cNvPr id="12" name="Gráfico 11"/>
          <p:cNvGraphicFramePr>
            <a:graphicFrameLocks xmlns:a="http://schemas.openxmlformats.org/drawingml/2006/main"/>
          </p:cNvGraphicFramePr>
          <p:nvPr/>
        </p:nvGraphicFramePr>
        <p:xfrm>
          <a:off x="7929825" y="3585471"/>
          <a:ext cx="2808690" cy="2442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3" name="Gráfico 12"/>
          <p:cNvGraphicFramePr>
            <a:graphicFrameLocks xmlns:a="http://schemas.openxmlformats.org/drawingml/2006/main"/>
          </p:cNvGraphicFramePr>
          <p:nvPr/>
        </p:nvGraphicFramePr>
        <p:xfrm>
          <a:off x="1455703" y="3458226"/>
          <a:ext cx="5005702" cy="2603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14" name="Imagen 13"/>
          <p:cNvPicPr>
            <a:picLocks noChangeAspect="1"/>
          </p:cNvPicPr>
          <p:nvPr/>
        </p:nvPicPr>
        <p:blipFill>
          <a:blip r:embed="rId9"/>
          <a:stretch/>
        </p:blipFill>
        <p:spPr bwMode="auto">
          <a:xfrm>
            <a:off x="619637" y="5691661"/>
            <a:ext cx="1761729" cy="672910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10"/>
          <a:srcRect l="18081" t="0" r="17616" b="0"/>
          <a:stretch/>
        </p:blipFill>
        <p:spPr bwMode="auto">
          <a:xfrm>
            <a:off x="10577015" y="5136936"/>
            <a:ext cx="1255593" cy="1409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 bwMode="auto">
          <a:xfrm>
            <a:off x="931878" y="438721"/>
            <a:ext cx="9981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Situación</a:t>
            </a:r>
            <a:r>
              <a:rPr lang="es-MX" sz="2000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</a:t>
            </a:r>
            <a:r>
              <a:rPr lang="es-MX" sz="2000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niñas,</a:t>
            </a:r>
            <a:r>
              <a:rPr lang="es-MX" sz="2000" b="1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niños</a:t>
            </a:r>
            <a:r>
              <a:rPr lang="es-MX" sz="2000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sz="2000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adolescentes</a:t>
            </a:r>
            <a:r>
              <a:rPr lang="es-MX" sz="2000" b="1" spc="-4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con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declaratoria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</a:t>
            </a:r>
            <a:r>
              <a:rPr lang="es-MX" sz="2000" b="1" spc="-3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adoptabilidad</a:t>
            </a:r>
            <a:r>
              <a:rPr lang="es-MX" sz="2000" b="1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 el mes de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Noviembre</a:t>
            </a:r>
            <a:r>
              <a:rPr lang="es-MX" sz="2000" b="1" spc="-10">
                <a:solidFill>
                  <a:srgbClr val="002060"/>
                </a:solidFill>
                <a:latin typeface="Arial"/>
                <a:cs typeface="Arial"/>
              </a:rPr>
              <a:t> en el CAF</a:t>
            </a:r>
            <a:endParaRPr lang="es-EC" sz="2000" b="1">
              <a:solidFill>
                <a:srgbClr val="002060"/>
              </a:solidFill>
              <a:latin typeface="Arial"/>
              <a:cs typeface="Arial"/>
            </a:endParaRPr>
          </a:p>
        </p:txBody>
      </p:sp>
      <p:graphicFrame>
        <p:nvGraphicFramePr>
          <p:cNvPr id="4" name="object 10"/>
          <p:cNvGraphicFramePr>
            <a:graphicFrameLocks xmlns:a="http://schemas.openxmlformats.org/drawingml/2006/main" noGrp="1"/>
          </p:cNvGraphicFramePr>
          <p:nvPr/>
        </p:nvGraphicFramePr>
        <p:xfrm>
          <a:off x="781541" y="1711462"/>
          <a:ext cx="4370709" cy="435038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1569582"/>
                <a:gridCol w="2801127"/>
              </a:tblGrid>
              <a:tr h="734695">
                <a:tc gridSpan="2"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  <a:defRPr/>
                      </a:pP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NNA</a:t>
                      </a:r>
                      <a:r>
                        <a:rPr sz="1800" b="1" spc="-4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sz="1800" b="1" spc="-4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DECLARATORIA</a:t>
                      </a:r>
                      <a:r>
                        <a:rPr sz="1800" b="1" spc="-4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sz="1800" b="1" spc="-3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ADOPTABILIDAD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sz="18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sz="1800" b="1" spc="40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u="sng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INGRESA</a:t>
                      </a:r>
                      <a:r>
                        <a:rPr lang="es-MX" sz="1800" b="1" u="sng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RO</a:t>
                      </a:r>
                      <a:r>
                        <a:rPr sz="1800" b="1" u="sng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u="none" spc="-1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u="none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sz="1800" b="1" u="none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u="none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CAF</a:t>
                      </a:r>
                      <a:r>
                        <a:rPr sz="1800" b="1" u="none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u="none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 </a:t>
                      </a:r>
                      <a:r>
                        <a:rPr lang="es-MX" sz="1800" b="1" u="none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NOVIEMBRE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329565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r>
                        <a:rPr sz="18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ZONA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r>
                        <a:rPr sz="18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N°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32956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r>
                        <a:rPr sz="1800" b="1" spc="-5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r>
                        <a:rPr lang="es-MX" sz="1800" spc="-50">
                          <a:latin typeface="Calibri"/>
                          <a:cs typeface="Calibri"/>
                        </a:rPr>
                        <a:t>0</a:t>
                      </a:r>
                      <a:endParaRPr/>
                    </a:p>
                  </a:txBody>
                  <a:tcPr marL="0" marR="0" marT="171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32956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r>
                        <a:rPr sz="1800" b="1" spc="-5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32956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r>
                        <a:rPr sz="1800" b="1" spc="-50"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32956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sz="1800" b="1" spc="-50">
                          <a:latin typeface="Calibri"/>
                          <a:cs typeface="Calibri"/>
                        </a:rPr>
                        <a:t>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32956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r>
                        <a:rPr sz="1800" b="1" spc="-50">
                          <a:latin typeface="Calibri"/>
                          <a:cs typeface="Calibri"/>
                        </a:rPr>
                        <a:t>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32956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sz="1800" b="1" spc="-50">
                          <a:latin typeface="Calibri"/>
                          <a:cs typeface="Calibri"/>
                        </a:rPr>
                        <a:t>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32956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sz="1800" b="1" spc="-50">
                          <a:latin typeface="Calibri"/>
                          <a:cs typeface="Calibri"/>
                        </a:rPr>
                        <a:t>7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3200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r>
                        <a:rPr sz="1800" b="1" spc="-50">
                          <a:latin typeface="Calibri"/>
                          <a:cs typeface="Calibri"/>
                        </a:rPr>
                        <a:t>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329565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lang="es-MX" sz="1800" b="1" spc="-50">
                          <a:latin typeface="Calibri"/>
                          <a:cs typeface="Calibri"/>
                        </a:rPr>
                        <a:t>DMQ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lang="es-MX" sz="1800">
                          <a:latin typeface="Calibri"/>
                          <a:cs typeface="Calibri"/>
                        </a:rPr>
                        <a:t>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</a:tr>
              <a:tr h="329565"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140"/>
                        </a:spcBef>
                        <a:defRPr/>
                      </a:pPr>
                      <a:r>
                        <a:rPr sz="1800" b="1" spc="-10">
                          <a:latin typeface="Calibri"/>
                          <a:cs typeface="Calibri"/>
                        </a:rPr>
                        <a:t>TOTAL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  <a:defRPr/>
                      </a:pPr>
                      <a:r>
                        <a:rPr lang="es-MX" sz="2000" b="1" spc="-50">
                          <a:latin typeface="Calibri"/>
                          <a:cs typeface="Calibri"/>
                        </a:rPr>
                        <a:t>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</a:tbl>
          </a:graphicData>
        </a:graphic>
      </p:graphicFrame>
      <p:pic>
        <p:nvPicPr>
          <p:cNvPr id="5" name="object 27"/>
          <p:cNvPicPr/>
          <p:nvPr/>
        </p:nvPicPr>
        <p:blipFill>
          <a:blip r:embed="rId3"/>
          <a:stretch/>
        </p:blipFill>
        <p:spPr bwMode="auto">
          <a:xfrm>
            <a:off x="10000759" y="5546044"/>
            <a:ext cx="1409700" cy="1065276"/>
          </a:xfrm>
          <a:prstGeom prst="rect">
            <a:avLst/>
          </a:prstGeom>
        </p:spPr>
      </p:pic>
      <p:pic>
        <p:nvPicPr>
          <p:cNvPr id="6" name="object 5"/>
          <p:cNvPicPr/>
          <p:nvPr/>
        </p:nvPicPr>
        <p:blipFill>
          <a:blip r:embed="rId4"/>
          <a:stretch/>
        </p:blipFill>
        <p:spPr bwMode="auto">
          <a:xfrm>
            <a:off x="9729704" y="1149246"/>
            <a:ext cx="1951810" cy="1374483"/>
          </a:xfrm>
          <a:prstGeom prst="rect">
            <a:avLst/>
          </a:prstGeom>
        </p:spPr>
      </p:pic>
      <p:graphicFrame>
        <p:nvGraphicFramePr>
          <p:cNvPr id="10" name="Gráfico 9"/>
          <p:cNvGraphicFramePr>
            <a:graphicFrameLocks xmlns:a="http://schemas.openxmlformats.org/drawingml/2006/main"/>
          </p:cNvGraphicFramePr>
          <p:nvPr/>
        </p:nvGraphicFramePr>
        <p:xfrm>
          <a:off x="5829219" y="1711462"/>
          <a:ext cx="4505648" cy="4626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 bwMode="auto">
          <a:xfrm>
            <a:off x="1382301" y="591066"/>
            <a:ext cx="9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Niñas,</a:t>
            </a:r>
            <a:r>
              <a:rPr lang="es-MX" sz="2000" b="1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niños</a:t>
            </a:r>
            <a:r>
              <a:rPr lang="es-MX" sz="2000" b="1" spc="-7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adolescentes</a:t>
            </a:r>
            <a:r>
              <a:rPr lang="es-MX" sz="2000" b="1" spc="-7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con</a:t>
            </a:r>
            <a:r>
              <a:rPr lang="es-MX" sz="20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declaratoria</a:t>
            </a:r>
            <a:r>
              <a:rPr lang="es-MX" sz="20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</a:t>
            </a:r>
            <a:r>
              <a:rPr lang="es-MX" sz="2000" b="1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 spc="-10">
                <a:solidFill>
                  <a:srgbClr val="002060"/>
                </a:solidFill>
                <a:latin typeface="Arial"/>
                <a:cs typeface="Arial"/>
              </a:rPr>
              <a:t>adoptabilidad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que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se</a:t>
            </a:r>
            <a:r>
              <a:rPr lang="es-MX" sz="2000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encuentran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</a:t>
            </a:r>
            <a:r>
              <a:rPr lang="es-MX" sz="2000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el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CAF</a:t>
            </a:r>
            <a:r>
              <a:rPr lang="es-MX" sz="2000" b="1" spc="-15">
                <a:solidFill>
                  <a:srgbClr val="002060"/>
                </a:solidFill>
                <a:latin typeface="Arial"/>
                <a:cs typeface="Arial"/>
              </a:rPr>
              <a:t> hasta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 el mes de Noviembre por Edad</a:t>
            </a:r>
            <a:endParaRPr lang="es-EC" sz="2000" b="1">
              <a:solidFill>
                <a:srgbClr val="002060"/>
              </a:solidFill>
              <a:latin typeface="Arial"/>
              <a:cs typeface="Arial"/>
            </a:endParaRPr>
          </a:p>
        </p:txBody>
      </p:sp>
      <p:graphicFrame>
        <p:nvGraphicFramePr>
          <p:cNvPr id="4" name="object 7"/>
          <p:cNvGraphicFramePr>
            <a:graphicFrameLocks xmlns:a="http://schemas.openxmlformats.org/drawingml/2006/main" noGrp="1"/>
          </p:cNvGraphicFramePr>
          <p:nvPr/>
        </p:nvGraphicFramePr>
        <p:xfrm>
          <a:off x="4070493" y="1720360"/>
          <a:ext cx="5338530" cy="1568749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941007"/>
                <a:gridCol w="1017547"/>
                <a:gridCol w="1174722"/>
                <a:gridCol w="1212308"/>
                <a:gridCol w="992945"/>
              </a:tblGrid>
              <a:tr h="567874">
                <a:tc gridSpan="5">
                  <a:txBody>
                    <a:bodyPr/>
                    <a:p>
                      <a:pPr marL="1270" algn="ctr">
                        <a:lnSpc>
                          <a:spcPts val="2289"/>
                        </a:lnSpc>
                        <a:defRPr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NNA</a:t>
                      </a:r>
                      <a:r>
                        <a:rPr sz="20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POR</a:t>
                      </a:r>
                      <a:r>
                        <a:rPr sz="20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EDADES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548944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0-</a:t>
                      </a:r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sz="14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5-</a:t>
                      </a:r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9</a:t>
                      </a:r>
                      <a:r>
                        <a:rPr sz="1400" b="1" spc="-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10-</a:t>
                      </a:r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15</a:t>
                      </a: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84"/>
                        </a:spcBef>
                        <a:defRPr/>
                      </a:pPr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16</a:t>
                      </a: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años</a:t>
                      </a:r>
                      <a:r>
                        <a:rPr sz="1400" b="1" spc="-3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284"/>
                        </a:spcBef>
                        <a:defRPr/>
                      </a:pPr>
                      <a:r>
                        <a:rPr sz="14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451931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  <a:defRPr/>
                      </a:pPr>
                      <a:r>
                        <a:rPr lang="es-MX" sz="1400" spc="-50">
                          <a:latin typeface="Calibri"/>
                          <a:cs typeface="Calibri"/>
                        </a:rPr>
                        <a:t>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  <a:defRPr/>
                      </a:pPr>
                      <a:r>
                        <a:rPr lang="es-MX" sz="1400">
                          <a:latin typeface="Calibri"/>
                          <a:cs typeface="Calibri"/>
                        </a:rPr>
                        <a:t>18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  <a:defRPr/>
                      </a:pPr>
                      <a:r>
                        <a:rPr lang="es-MX" sz="1400">
                          <a:latin typeface="Calibri"/>
                          <a:cs typeface="Calibri"/>
                        </a:rPr>
                        <a:t>100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229"/>
                        </a:spcBef>
                        <a:defRPr/>
                      </a:pPr>
                      <a:r>
                        <a:rPr lang="es-MX" sz="1400">
                          <a:latin typeface="Calibri"/>
                          <a:cs typeface="Calibri"/>
                        </a:rPr>
                        <a:t>33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  <a:defRPr/>
                      </a:pPr>
                      <a:r>
                        <a:rPr lang="es-MX" sz="1400">
                          <a:latin typeface="Calibri"/>
                          <a:cs typeface="Calibri"/>
                        </a:rPr>
                        <a:t>155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</a:tbl>
          </a:graphicData>
        </a:graphic>
      </p:graphicFrame>
      <p:pic>
        <p:nvPicPr>
          <p:cNvPr id="7" name="object 10"/>
          <p:cNvPicPr/>
          <p:nvPr/>
        </p:nvPicPr>
        <p:blipFill>
          <a:blip r:embed="rId3"/>
          <a:stretch/>
        </p:blipFill>
        <p:spPr bwMode="auto">
          <a:xfrm>
            <a:off x="10208525" y="1842448"/>
            <a:ext cx="1253524" cy="1581665"/>
          </a:xfrm>
          <a:prstGeom prst="rect">
            <a:avLst/>
          </a:prstGeom>
        </p:spPr>
      </p:pic>
      <p:pic>
        <p:nvPicPr>
          <p:cNvPr id="8" name="object 11"/>
          <p:cNvPicPr/>
          <p:nvPr/>
        </p:nvPicPr>
        <p:blipFill>
          <a:blip r:embed="rId4"/>
          <a:stretch/>
        </p:blipFill>
        <p:spPr bwMode="auto">
          <a:xfrm>
            <a:off x="1010400" y="1561278"/>
            <a:ext cx="2260592" cy="1727831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/>
          <a:stretch/>
        </p:blipFill>
        <p:spPr bwMode="auto">
          <a:xfrm>
            <a:off x="10467833" y="4476466"/>
            <a:ext cx="876868" cy="1577542"/>
          </a:xfrm>
          <a:prstGeom prst="rect">
            <a:avLst/>
          </a:prstGeom>
        </p:spPr>
      </p:pic>
      <p:graphicFrame>
        <p:nvGraphicFramePr>
          <p:cNvPr id="15" name="Gráfico 14"/>
          <p:cNvGraphicFramePr>
            <a:graphicFrameLocks xmlns:a="http://schemas.openxmlformats.org/drawingml/2006/main"/>
          </p:cNvGraphicFramePr>
          <p:nvPr/>
        </p:nvGraphicFramePr>
        <p:xfrm>
          <a:off x="1788322" y="3710517"/>
          <a:ext cx="8128000" cy="2797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rcRect l="53416" t="0" r="0" b="0"/>
          <a:stretch/>
        </p:blipFill>
        <p:spPr bwMode="auto">
          <a:xfrm>
            <a:off x="0" y="275896"/>
            <a:ext cx="1010400" cy="426965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 bwMode="auto">
          <a:xfrm>
            <a:off x="1355846" y="419876"/>
            <a:ext cx="9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Niñas,</a:t>
            </a:r>
            <a:r>
              <a:rPr lang="es-MX" sz="2000" b="1" spc="-6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niños</a:t>
            </a:r>
            <a:r>
              <a:rPr lang="es-MX" sz="2000" b="1" spc="-7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y</a:t>
            </a:r>
            <a:r>
              <a:rPr lang="es-MX" sz="2000" b="1" spc="-4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adolescentes</a:t>
            </a:r>
            <a:r>
              <a:rPr lang="es-MX" sz="2000" b="1" spc="-7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con</a:t>
            </a:r>
            <a:r>
              <a:rPr lang="es-MX" sz="20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declaratoria</a:t>
            </a:r>
            <a:r>
              <a:rPr lang="es-MX" sz="2000" b="1" spc="-5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de</a:t>
            </a:r>
            <a:r>
              <a:rPr lang="es-MX" sz="2000" b="1" spc="-6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 spc="-10">
                <a:solidFill>
                  <a:srgbClr val="002060"/>
                </a:solidFill>
                <a:latin typeface="Arial"/>
                <a:cs typeface="Arial"/>
              </a:rPr>
              <a:t>adoptabilidad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que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se</a:t>
            </a:r>
            <a:r>
              <a:rPr lang="es-MX" sz="2000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encuentran</a:t>
            </a:r>
            <a:r>
              <a:rPr lang="es-MX" sz="2000" b="1" spc="-3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en</a:t>
            </a:r>
            <a:r>
              <a:rPr lang="es-MX" sz="2000" b="1" spc="-2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el</a:t>
            </a:r>
            <a:r>
              <a:rPr lang="es-MX" sz="2000" b="1" spc="-25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s-MX" sz="2000" b="1">
                <a:solidFill>
                  <a:srgbClr val="002060"/>
                </a:solidFill>
                <a:latin typeface="Arial"/>
                <a:cs typeface="Arial"/>
              </a:rPr>
              <a:t>CAF</a:t>
            </a:r>
            <a:r>
              <a:rPr lang="es-MX" sz="2000" b="1" spc="-15">
                <a:solidFill>
                  <a:srgbClr val="002060"/>
                </a:solidFill>
                <a:latin typeface="Arial"/>
                <a:cs typeface="Arial"/>
              </a:rPr>
              <a:t> hasta el mes de Noviembre por género</a:t>
            </a:r>
            <a:endParaRPr lang="es-EC" sz="2000" b="1">
              <a:solidFill>
                <a:srgbClr val="002060"/>
              </a:solidFill>
              <a:latin typeface="Arial"/>
              <a:cs typeface="Arial"/>
            </a:endParaRPr>
          </a:p>
        </p:txBody>
      </p:sp>
      <p:graphicFrame>
        <p:nvGraphicFramePr>
          <p:cNvPr id="5" name="object 8"/>
          <p:cNvGraphicFramePr>
            <a:graphicFrameLocks xmlns:a="http://schemas.openxmlformats.org/drawingml/2006/main" noGrp="1"/>
          </p:cNvGraphicFramePr>
          <p:nvPr/>
        </p:nvGraphicFramePr>
        <p:xfrm>
          <a:off x="1355846" y="1726374"/>
          <a:ext cx="4579620" cy="1029967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1526540"/>
                <a:gridCol w="1526540"/>
                <a:gridCol w="1526540"/>
              </a:tblGrid>
              <a:tr h="383898">
                <a:tc gridSpan="3">
                  <a:txBody>
                    <a:bodyPr/>
                    <a:p>
                      <a:pPr marL="1270" algn="ctr">
                        <a:lnSpc>
                          <a:spcPts val="2289"/>
                        </a:lnSpc>
                        <a:defRPr/>
                      </a:pP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NNA</a:t>
                      </a:r>
                      <a:r>
                        <a:rPr sz="20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POR </a:t>
                      </a:r>
                      <a:r>
                        <a:rPr sz="20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GÉNERO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278967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MASCULINO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FEMENINO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  <a:tc>
                  <a:txBody>
                    <a:bodyPr/>
                    <a:p>
                      <a:pPr marL="1905" algn="ctr">
                        <a:lnSpc>
                          <a:spcPct val="100000"/>
                        </a:lnSpc>
                        <a:spcBef>
                          <a:spcPts val="150"/>
                        </a:spcBef>
                        <a:defRPr/>
                      </a:pPr>
                      <a:r>
                        <a:rPr sz="16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TOTAL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522C57"/>
                    </a:solidFill>
                  </a:tcPr>
                </a:tc>
              </a:tr>
              <a:tr h="367102"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lang="es-MX" sz="1600" spc="-25">
                          <a:latin typeface="Calibri"/>
                          <a:cs typeface="Calibri"/>
                        </a:rPr>
                        <a:t>80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635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75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</a:tcPr>
                </a:tc>
                <a:tc>
                  <a:txBody>
                    <a:bodyPr/>
                    <a:p>
                      <a:pPr marL="2540" algn="ctr">
                        <a:lnSpc>
                          <a:spcPct val="100000"/>
                        </a:lnSpc>
                        <a:spcBef>
                          <a:spcPts val="95"/>
                        </a:spcBef>
                        <a:defRPr/>
                      </a:pPr>
                      <a:r>
                        <a:rPr lang="es-MX" sz="1600">
                          <a:latin typeface="Calibri"/>
                          <a:cs typeface="Calibri"/>
                        </a:rPr>
                        <a:t>155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28575" algn="ctr">
                      <a:solidFill>
                        <a:srgbClr val="A8A3B1"/>
                      </a:solidFill>
                    </a:lnL>
                    <a:lnR w="28575" algn="ctr">
                      <a:solidFill>
                        <a:srgbClr val="A8A3B1"/>
                      </a:solidFill>
                    </a:lnR>
                    <a:lnT w="28575" algn="ctr">
                      <a:solidFill>
                        <a:srgbClr val="A8A3B1"/>
                      </a:solidFill>
                    </a:lnT>
                    <a:lnB w="28575" algn="ctr">
                      <a:solidFill>
                        <a:srgbClr val="A8A3B1"/>
                      </a:solidFill>
                    </a:lnB>
                    <a:solidFill>
                      <a:srgbClr val="CBF7FD"/>
                    </a:solidFill>
                  </a:tcPr>
                </a:tc>
              </a:tr>
            </a:tbl>
          </a:graphicData>
        </a:graphic>
      </p:graphicFrame>
      <p:pic>
        <p:nvPicPr>
          <p:cNvPr id="14" name="Imagen 1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5691203" y="3245680"/>
            <a:ext cx="914479" cy="1731414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242031" y="3263970"/>
            <a:ext cx="1164437" cy="1694835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2406468" y="3452961"/>
            <a:ext cx="3066284" cy="1353429"/>
          </a:xfrm>
          <a:prstGeom prst="rect">
            <a:avLst/>
          </a:prstGeom>
        </p:spPr>
      </p:pic>
      <p:graphicFrame>
        <p:nvGraphicFramePr>
          <p:cNvPr id="36" name="Gráfico 35"/>
          <p:cNvGraphicFramePr>
            <a:graphicFrameLocks xmlns:a="http://schemas.openxmlformats.org/drawingml/2006/main"/>
          </p:cNvGraphicFramePr>
          <p:nvPr/>
        </p:nvGraphicFramePr>
        <p:xfrm>
          <a:off x="7077808" y="1965277"/>
          <a:ext cx="3788258" cy="3679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onlyoffice/7.4.0.163</Application>
  <DocSecurity>0</DocSecurity>
  <PresentationFormat>Panorámica</PresentationFormat>
  <Paragraphs>0</Paragraphs>
  <Slides>16</Slides>
  <Notes>16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Microsoft Office User</dc:creator>
  <cp:keywords/>
  <dc:description/>
  <dc:identifier/>
  <dc:language/>
  <cp:lastModifiedBy>Anónimo</cp:lastModifiedBy>
  <cp:revision>177</cp:revision>
  <dcterms:created xsi:type="dcterms:W3CDTF">2025-08-22T20:02:08Z</dcterms:created>
  <dcterms:modified xsi:type="dcterms:W3CDTF">2025-12-10T18:53:25Z</dcterms:modified>
  <cp:category/>
  <cp:contentStatus/>
  <cp:version/>
</cp:coreProperties>
</file>