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charts/style6.xml" ContentType="application/vnd.ms-office.chartstyle+xml"/>
  <Override PartName="/ppt/drawings/drawing3.xml" ContentType="application/vnd.openxmlformats-officedocument.drawingml.chartshapes+xml"/>
  <Override PartName="/ppt/slideLayouts/slideLayout4.xml" ContentType="application/vnd.openxmlformats-officedocument.presentationml.slideLayou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s/slide9.xml" ContentType="application/vnd.openxmlformats-officedocument.presentationml.slide+xml"/>
  <Override PartName="/ppt/charts/colors4.xml" ContentType="application/vnd.ms-office.chartcolorstyle+xml"/>
  <Override PartName="/ppt/slides/slide1.xml" ContentType="application/vnd.openxmlformats-officedocument.presentationml.slide+xml"/>
  <Override PartName="/ppt/charts/chart6.xml" ContentType="application/vnd.openxmlformats-officedocument.drawingml.chart+xml"/>
  <Override PartName="/ppt/slideLayouts/slideLayout3.xml" ContentType="application/vnd.openxmlformats-officedocument.presentationml.slideLayout+xml"/>
  <Override PartName="/ppt/charts/style3.xml" ContentType="application/vnd.ms-office.chartstyle+xml"/>
  <Override PartName="/ppt/charts/colors3.xml" ContentType="application/vnd.ms-office.chartcolorstyle+xml"/>
  <Override PartName="/ppt/charts/colors7.xml" ContentType="application/vnd.ms-office.chartcolorstyle+xml"/>
  <Override PartName="/ppt/diagrams/colors1.xml" ContentType="application/vnd.openxmlformats-officedocument.drawingml.diagramColors+xml"/>
  <Override PartName="/ppt/charts/style4.xml" ContentType="application/vnd.ms-office.chartstyle+xml"/>
  <Override PartName="/ppt/charts/style7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olors2.xml" ContentType="application/vnd.ms-office.chartcolorstyle+xml"/>
  <Override PartName="/ppt/slides/slide11.xml" ContentType="application/vnd.openxmlformats-officedocument.presentationml.slide+xml"/>
  <Override PartName="/ppt/charts/chart5.xml" ContentType="application/vnd.openxmlformats-officedocument.drawingml.chart+xml"/>
  <Override PartName="/ppt/charts/chart9.xml" ContentType="application/vnd.openxmlformats-officedocument.drawingml.chart+xml"/>
  <Override PartName="/ppt/slides/slide13.xml" ContentType="application/vnd.openxmlformats-officedocument.presentationml.sl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diagrams/drawing1.xml" ContentType="application/vnd.openxmlformats-officedocument.drawingml.diagramDrawing+xml"/>
  <Override PartName="/ppt/charts/style1.xml" ContentType="application/vnd.ms-office.chartstyl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12192000" cy="6858000"/>
  <p:defaultTextStyle>
    <a:defPPr>
      <a:defRPr lang="es-EC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7" d="100"/>
          <a:sy n="107" d="100"/>
        </p:scale>
        <p:origin x="1098" y="114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1.xml" /><Relationship Id="rId2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<?xml version="1.0" encoding="UTF-8" standalone="yes"?><Relationships xmlns="http://schemas.openxmlformats.org/package/2006/relationships"><Relationship Id="rId1" Type="http://schemas.microsoft.com/office/2011/relationships/chartStyle" Target="style3.xml" /><Relationship Id="rId2" Type="http://schemas.microsoft.com/office/2011/relationships/chartColorStyle" Target="colors3.xml" /><Relationship Id="rId3" Type="http://schemas.openxmlformats.org/officeDocument/2006/relationships/package" Target="../embeddings/Microsoft_Excel_Worksheet5.xlsx" /></Relationships>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2.xml" /><Relationship Id="rId2" Type="http://schemas.microsoft.com/office/2011/relationships/chartStyle" Target="style4.xml" /><Relationship Id="rId3" Type="http://schemas.microsoft.com/office/2011/relationships/chartColorStyle" Target="colors4.xml" /><Relationship Id="rId4" Type="http://schemas.openxmlformats.org/officeDocument/2006/relationships/package" Target="../embeddings/Microsoft_Excel_Worksheet6.xlsx" /></Relationships>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3.xml" /><Relationship Id="rId2" Type="http://schemas.microsoft.com/office/2011/relationships/chartStyle" Target="style5.xml" /><Relationship Id="rId3" Type="http://schemas.microsoft.com/office/2011/relationships/chartColorStyle" Target="colors5.xml" /><Relationship Id="rId4" Type="http://schemas.openxmlformats.org/officeDocument/2006/relationships/package" Target="../embeddings/Microsoft_Excel_Worksheet7.xlsx" /></Relationships>
</file>

<file path=ppt/charts/_rels/chart8.xml.rels><?xml version="1.0" encoding="UTF-8" standalone="yes"?><Relationships xmlns="http://schemas.openxmlformats.org/package/2006/relationships"><Relationship Id="rId1" Type="http://schemas.microsoft.com/office/2011/relationships/chartStyle" Target="style6.xml" /><Relationship Id="rId2" Type="http://schemas.microsoft.com/office/2011/relationships/chartColorStyle" Target="colors6.xml" /><Relationship Id="rId3" Type="http://schemas.openxmlformats.org/officeDocument/2006/relationships/package" Target="../embeddings/Microsoft_Excel_Worksheet8.xlsx" /></Relationships>
</file>

<file path=ppt/charts/_rels/chart9.xml.rels><?xml version="1.0" encoding="UTF-8" standalone="yes"?><Relationships xmlns="http://schemas.openxmlformats.org/package/2006/relationships"><Relationship Id="rId1" Type="http://schemas.microsoft.com/office/2011/relationships/chartStyle" Target="style7.xml" /><Relationship Id="rId2" Type="http://schemas.microsoft.com/office/2011/relationships/chartColorStyle" Target="colors7.xml" /><Relationship Id="rId3" Type="http://schemas.openxmlformats.org/officeDocument/2006/relationships/package" Target="../embeddings/Microsoft_Excel_Worksheet9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 bwMode="auto">
            <a:prstGeom prst="rect">
              <a:avLst/>
            </a:prstGeom>
            <a:solidFill>
              <a:srgbClr val="E682D1"/>
            </a:solidFill>
          </c:spPr>
          <c:dPt>
            <c:idx val="0"/>
            <c:bubble3D val="0"/>
            <c:spPr bwMode="auto">
              <a:prstGeom prst="rect">
                <a:avLst/>
              </a:prstGeom>
              <a:solidFill>
                <a:srgbClr val="F9DFF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E682D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E682D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rgbClr val="E682D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</c:spPr>
          </c:dPt>
          <c:dLbls>
            <c:dLbl>
              <c:idx val="0"/>
              <c:dLblPos val="outEnd"/>
              <c:layout/>
              <c:showBubbleSize val="0"/>
              <c:showCatName val="1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50" b="1" i="0" u="none" strike="noStrike" spc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C520DC-DE1E-47CD-A546-17C93ADDEC5D}" type="CATEGORYNAME">
                      <a:rPr lang="en-US">
                        <a:solidFill>
                          <a:srgbClr val="E682D1"/>
                        </a:solidFill>
                      </a:rPr>
                      <a:t>CATEGORYNAME</a:t>
                    </a:fld>
                    <a:endParaRPr lang="es-EC"/>
                  </a:p>
                </c:rich>
              </c:tx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1" i="0" u="none" strike="noStrike" spc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extLst>
                <c:ext uri="{CE6537A1-D6FC-4f65-9D91-7224C49458BB}">
                  <c15:showDataLabelsRange val="0"/>
                </c:ext>
              </c:extLst>
            </c:dLbl>
            <c:dLbl>
              <c:idx val="1"/>
              <c:dLblPos val="outEnd"/>
              <c:layout/>
              <c:showBubbleSize val="0"/>
              <c:showCatName val="1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50" b="1" i="0" u="none" strike="noStrike" spc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8F3341-C44B-4944-A263-C1EE64D30AF8}" type="CATEGORYNAME">
                      <a:rPr lang="en-US">
                        <a:solidFill>
                          <a:srgbClr val="E682D1"/>
                        </a:solidFill>
                      </a:rPr>
                      <a:t>CATEGORYNAME</a:t>
                    </a:fld>
                    <a:endParaRPr lang="es-EC"/>
                  </a:p>
                </c:rich>
              </c:tx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1" i="0" u="none" strike="noStrike" spc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extLst>
                <c:ext uri="{CE6537A1-D6FC-4f65-9D91-7224C49458BB}">
                  <c15:showDataLabelsRange val="0"/>
                </c:ext>
              </c:extLst>
            </c:dLbl>
            <c:dLbl>
              <c:idx val="2"/>
              <c:dLblPos val="outEnd"/>
              <c:layout/>
              <c:showBubbleSize val="0"/>
              <c:showCatName val="1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1" i="0" u="none" strike="noStrike" spc="0">
                      <a:solidFill>
                        <a:schemeClr val="accent2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dLbl>
            <c:dLbl>
              <c:idx val="3"/>
              <c:dLblPos val="outEnd"/>
              <c:layout/>
              <c:showBubbleSize val="0"/>
              <c:showCatName val="1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1" i="0" u="none" strike="noStrike" spc="0">
                      <a:solidFill>
                        <a:schemeClr val="accent2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dLbl>
            <c:dLblPos val="outEnd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1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Hoja1!$A$2:$A$5</c:f>
              <c:strCache>
                <c:ptCount val="2"/>
                <c:pt idx="0">
                  <c:v>Sola</c:v>
                </c:pt>
                <c:pt idx="1">
                  <c:v>Pareja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15</c:v>
                </c:pt>
                <c:pt idx="1">
                  <c:v>62</c:v>
                </c:pt>
              </c:numCache>
            </c:numRef>
          </c:val>
        </c:ser>
        <c:dLbls>
          <c:dLblPos val="outEnd"/>
          <c:showBubbleSize val="0"/>
          <c:showCatName val="1"/>
          <c:showLeaderLines val="1"/>
          <c:showLegendKey val="0"/>
          <c:showPercent val="0"/>
          <c:showSerName val="0"/>
          <c:showVal val="0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 bwMode="auto">
    <a:xfrm>
      <a:off x="1447128" y="3302758"/>
      <a:ext cx="4782782" cy="2867494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18"/>
          <c:y val="0.142395"/>
          <c:w val="0.800437"/>
          <c:h val="0.703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 xml:space="preserve">Serie 1</c:v>
                </c:pt>
              </c:strCache>
            </c:strRef>
          </c:tx>
          <c:spPr bwMode="auto">
            <a:prstGeom prst="rect">
              <a:avLst/>
            </a:prstGeom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 xml:space="preserve">1 a 5 años</c:v>
                </c:pt>
                <c:pt idx="1">
                  <c:v xml:space="preserve">6 a 10 años</c:v>
                </c:pt>
                <c:pt idx="2">
                  <c:v xml:space="preserve">11 a 15 años</c:v>
                </c:pt>
                <c:pt idx="3">
                  <c:v xml:space="preserve">16 años o más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35</c:v>
                </c:pt>
                <c:pt idx="1">
                  <c:v>35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 bwMode="auto">
            <a:prstGeom prst="rect">
              <a:avLst/>
            </a:prstGeom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 xml:space="preserve">1 a 5 años</c:v>
                </c:pt>
                <c:pt idx="1">
                  <c:v xml:space="preserve">6 a 10 años</c:v>
                </c:pt>
                <c:pt idx="2">
                  <c:v xml:space="preserve">11 a 15 años</c:v>
                </c:pt>
                <c:pt idx="3">
                  <c:v xml:space="preserve">16 años o más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 bwMode="auto">
            <a:prstGeom prst="rect">
              <a:avLst/>
            </a:prstGeom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 xml:space="preserve">1 a 5 años</c:v>
                </c:pt>
                <c:pt idx="1">
                  <c:v xml:space="preserve">6 a 10 años</c:v>
                </c:pt>
                <c:pt idx="2">
                  <c:v xml:space="preserve">11 a 15 años</c:v>
                </c:pt>
                <c:pt idx="3">
                  <c:v xml:space="preserve">16 años o más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64"/>
        <c:overlap val="-22"/>
        <c:axId val="-1995162576"/>
        <c:axId val="-1995157136"/>
      </c:barChart>
      <c:catAx>
        <c:axId val="-19951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es-EC"/>
          </a:p>
        </c:txPr>
        <c:crossAx val="-1995157136"/>
        <c:crosses val="autoZero"/>
        <c:auto val="1"/>
        <c:lblAlgn val="ctr"/>
        <c:lblOffset val="100"/>
        <c:noMultiLvlLbl val="0"/>
      </c:catAx>
      <c:valAx>
        <c:axId val="-199515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es-EC"/>
          </a:p>
        </c:txPr>
        <c:crossAx val="-1995162576"/>
        <c:crosses val="autoZero"/>
        <c:crossBetween val="between"/>
      </c:valAx>
      <c:spPr bwMode="auto">
        <a:prstGeom prst="rect">
          <a:avLst/>
        </a:prstGeom>
        <a:solidFill>
          <a:srgbClr val="F9DFF3"/>
        </a:solidFill>
        <a:ln>
          <a:noFill/>
        </a:ln>
        <a:effectLst/>
      </c:spPr>
    </c:plotArea>
    <c:plotVisOnly val="1"/>
    <c:dispBlanksAs val="gap"/>
    <c:showDLblsOverMax val="0"/>
  </c:chart>
  <c:spPr bwMode="auto">
    <a:xfrm>
      <a:off x="6378877" y="3125338"/>
      <a:ext cx="5412789" cy="3154097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29"/>
          <c:y val="0.065468"/>
          <c:w val="0.698866"/>
          <c:h val="0.934532"/>
        </c:manualLayout>
      </c:layout>
      <c:doughnutChart>
        <c:varyColors val="1"/>
        <c:ser>
          <c:idx val="0"/>
          <c:order val="0"/>
          <c:dPt>
            <c:idx val="0"/>
            <c:bubble3D val="0"/>
            <c:spPr bwMode="auto">
              <a:prstGeom prst="rect">
                <a:avLst/>
              </a:prstGeom>
              <a:solidFill>
                <a:srgbClr val="CD8BBB"/>
              </a:solidFill>
              <a:ln>
                <a:noFill/>
              </a:ln>
              <a:effectLst>
                <a:outerShdw blurRad="50800" dist="50800" dir="5400000" algn="ctr" rotWithShape="0">
                  <a:srgbClr val="CD8BBB"/>
                </a:outerShdw>
              </a:effectLst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D3E1F5"/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  <c:layout/>
            </c:dLbl>
            <c:dLbl>
              <c:idx val="1"/>
              <c:layout>
                <c:manualLayout>
                  <c:x val="-0.010784"/>
                  <c:y val="-0.032077"/>
                </c:manualLayout>
              </c:layout>
              <c:showBubbleSize val="0"/>
              <c:showCatName val="1"/>
              <c:showLegendKey val="0"/>
              <c:showPercent val="1"/>
              <c:showSerName val="0"/>
              <c:showVal val="0"/>
              <c:tx>
                <c:rich>
                  <a:bodyPr/>
                  <a:lstStyle/>
                  <a:p>
                    <a:pPr>
                      <a:defRPr/>
                    </a:pPr>
                    <a:fld id="{D3DAE50E-F437-421D-9EE1-93FC30679D9F}" type="CATEGORYNAME">
                      <a:rPr lang="en-US"/>
                      <a:t>CATEGORYNAME</a:t>
                    </a:fld>
                    <a:br>
                      <a:rPr lang="en-US"/>
                    </a:br>
                    <a:r>
                      <a:rPr lang="en-US"/>
                      <a:t>25</a:t>
                    </a:r>
                    <a:endParaRPr/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1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lang="es-ES" sz="1200" b="1" i="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JUNIO!$C$48:$D$48</c:f>
              <c:strCache>
                <c:ptCount val="2"/>
                <c:pt idx="0">
                  <c:v>Solo</c:v>
                </c:pt>
                <c:pt idx="1">
                  <c:v>Hermanos/as</c:v>
                </c:pt>
              </c:strCache>
            </c:strRef>
          </c:cat>
          <c:val>
            <c:numRef>
              <c:f>JUNIO!$C$49:$D$49</c:f>
              <c:numCache>
                <c:formatCode>General</c:formatCode>
                <c:ptCount val="2"/>
                <c:pt idx="0">
                  <c:v>66</c:v>
                </c:pt>
                <c:pt idx="1">
                  <c:v>6</c:v>
                </c:pt>
              </c:numCache>
            </c:numRef>
          </c:val>
        </c:ser>
        <c:dLbls>
          <c:showBubbleSize val="0"/>
          <c:showCatName val="1"/>
          <c:showLeaderLines val="1"/>
          <c:showLegendKey val="0"/>
          <c:showPercent val="1"/>
          <c:showSerName val="0"/>
          <c:showVal val="0"/>
        </c:dLbls>
        <c:firstSliceAng val="0"/>
        <c:holeSize val="50"/>
      </c:doughnut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zero"/>
    <c:showDLblsOverMax val="0"/>
  </c:chart>
  <c:spPr bwMode="auto">
    <a:xfrm>
      <a:off x="7929825" y="3585471"/>
      <a:ext cx="2808690" cy="2442644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rgbClr val="87BEDA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rgbClr val="CF8DB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rgbClr val="F39815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329824"/>
                  <c:y val="0.019515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S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73</a:t>
                    </a:r>
                    <a:endParaRPr/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</a:t>
                    </a:r>
                    <a:endParaRPr lang="en-US"/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dLbl>
              <c:idx val="3"/>
              <c:layout>
                <c:manualLayout>
                  <c:x val="0.022834"/>
                  <c:y val="0.00487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</a:t>
                    </a:r>
                    <a:endParaRPr/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JUNIO!$H$48:$M$48</c:f>
              <c:strCache>
                <c:ptCount val="6"/>
                <c:pt idx="0">
                  <c:v>SALUDABLE</c:v>
                </c:pt>
                <c:pt idx="1">
                  <c:v xml:space="preserve">ENFERMEDAD FÍSICO</c:v>
                </c:pt>
                <c:pt idx="2">
                  <c:v xml:space="preserve">ENFERMEDAD MENTAL</c:v>
                </c:pt>
                <c:pt idx="3">
                  <c:v xml:space="preserve">DISCAPACIDAD LEVE</c:v>
                </c:pt>
                <c:pt idx="4">
                  <c:v xml:space="preserve">DISCAPACIDAD MODERADA</c:v>
                </c:pt>
                <c:pt idx="5">
                  <c:v xml:space="preserve">DISCAPACIDAD GRAVE</c:v>
                </c:pt>
              </c:strCache>
            </c:strRef>
          </c:cat>
          <c:val>
            <c:numRef>
              <c:f>JUNIO!$H$49:$M$49</c:f>
              <c:numCache>
                <c:formatCode>General</c:formatCode>
                <c:ptCount val="6"/>
                <c:pt idx="0">
                  <c:v>69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overlap val="100"/>
        <c:axId val="-1995163120"/>
        <c:axId val="-1995168560"/>
      </c:barChart>
      <c:catAx>
        <c:axId val="-199516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es-EC"/>
          </a:p>
        </c:txPr>
        <c:crossAx val="-1995168560"/>
        <c:crosses val="autoZero"/>
        <c:auto val="1"/>
        <c:lblAlgn val="ctr"/>
        <c:lblOffset val="100"/>
        <c:noMultiLvlLbl val="0"/>
      </c:catAx>
      <c:valAx>
        <c:axId val="-1995168560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es-EC"/>
          </a:p>
        </c:txPr>
        <c:crossAx val="-1995163120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455703" y="3458226"/>
      <a:ext cx="5005702" cy="2603127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title>
      <c:layout/>
      <c:overlay val="0"/>
      <c:spPr bwMode="auto">
        <a:prstGeom prst="rect">
          <a:avLst/>
        </a:prstGeom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047913"/>
          <c:y val="0.218985"/>
          <c:w val="0.687688"/>
          <c:h val="0.59554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NNA.</c:v>
                </c:pt>
              </c:strCache>
            </c:strRef>
          </c:tx>
          <c:spPr bwMode="auto">
            <a:prstGeom prst="rect">
              <a:avLst/>
            </a:prstGeom>
            <a:solidFill>
              <a:srgbClr val="F9DFF3"/>
            </a:solidFill>
            <a:ln>
              <a:solidFill>
                <a:srgbClr val="FF99FF"/>
              </a:solidFill>
            </a:ln>
          </c:spPr>
          <c:dPt>
            <c:idx val="0"/>
            <c:bubble3D val="0"/>
            <c:spPr bwMode="auto">
              <a:prstGeom prst="rect">
                <a:avLst/>
              </a:prstGeom>
              <a:solidFill>
                <a:srgbClr val="E682D1"/>
              </a:solidFill>
              <a:ln w="19050">
                <a:solidFill>
                  <a:srgbClr val="FF99FF"/>
                </a:solidFill>
              </a:ln>
              <a:effectLst/>
            </c:spPr>
          </c:dPt>
          <c:dPt>
            <c:idx val="1"/>
            <c:bubble3D val="0"/>
            <c:explosion val="2"/>
            <c:spPr bwMode="auto"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rgbClr val="FF99FF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FFCCCC"/>
              </a:solidFill>
              <a:ln w="19050">
                <a:solidFill>
                  <a:srgbClr val="FF99FF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FF99FF"/>
                </a:solidFill>
              </a:ln>
              <a:effectLst/>
            </c:spPr>
          </c:dPt>
          <c:dPt>
            <c:idx val="4"/>
            <c:bubble3D val="0"/>
            <c:spPr bwMode="auto">
              <a:prstGeom prst="rect">
                <a:avLst/>
              </a:prstGeom>
              <a:solidFill>
                <a:srgbClr val="CBF7FD"/>
              </a:solidFill>
              <a:ln w="19050">
                <a:solidFill>
                  <a:srgbClr val="FF99FF"/>
                </a:solidFill>
              </a:ln>
              <a:effectLst/>
            </c:spPr>
          </c:dPt>
          <c:dPt>
            <c:idx val="5"/>
            <c:bubble3D val="0"/>
            <c:spPr bwMode="auto">
              <a:prstGeom prst="rect">
                <a:avLst/>
              </a:prstGeom>
              <a:solidFill>
                <a:srgbClr val="A4F2D4"/>
              </a:solidFill>
              <a:ln w="19050">
                <a:solidFill>
                  <a:srgbClr val="FF99FF"/>
                </a:solidFill>
              </a:ln>
              <a:effectLst/>
            </c:spPr>
          </c:dPt>
          <c:dPt>
            <c:idx val="6"/>
            <c:bubble3D val="0"/>
            <c:spPr bwMode="auto"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99FF"/>
                </a:solidFill>
              </a:ln>
              <a:effectLst/>
            </c:spPr>
          </c:dPt>
          <c:dPt>
            <c:idx val="7"/>
            <c:bubble3D val="0"/>
            <c:spPr bwMode="auto">
              <a:prstGeom prst="rect">
                <a:avLst/>
              </a:prstGeom>
              <a:solidFill>
                <a:srgbClr val="F9DFF3"/>
              </a:solidFill>
              <a:ln w="19050">
                <a:solidFill>
                  <a:srgbClr val="FF99FF"/>
                </a:solidFill>
              </a:ln>
              <a:effectLst/>
            </c:spPr>
          </c:dPt>
          <c:dPt>
            <c:idx val="8"/>
            <c:bubble3D val="0"/>
            <c:spPr bwMode="auto"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rgbClr val="FF99FF"/>
                </a:solidFill>
              </a:ln>
              <a:effectLst/>
            </c:spPr>
          </c:dPt>
          <c:dLbls>
            <c:dLbl>
              <c:idx val="4"/>
              <c:dLblPos val="outEnd"/>
              <c:layout/>
              <c:showBubbleSize val="0"/>
              <c:showCatName val="1"/>
              <c:showLegendKey val="0"/>
              <c:showPercent val="1"/>
              <c:showSerName val="0"/>
              <c:showVal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 y </a:t>
                    </a:r>
                    <a:fld id="{16BCDFA6-3F60-4ADC-A2C2-8D364F020BB5}" type="CATEGORYNAME">
                      <a:rPr lang="en-US"/>
                      <a:t>CATEGORYNAME</a:t>
                    </a:fld>
                    <a:br>
                      <a:rPr lang="en-US"/>
                    </a:br>
                    <a:fld id="{A0520445-042A-4BAC-8886-077A4BF6BE81}" type="PERCENTAGE">
                      <a:rPr lang="en-US"/>
                      <a:t>0%</a:t>
                    </a:fld>
                    <a:endParaRPr lang="en-US"/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dLblPos val="outEnd"/>
            <c:showBubbleSize val="0"/>
            <c:showCatName val="1"/>
            <c:showLeaderLines val="0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DMQ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dLbls>
          <c:dLblPos val="bestFit"/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firstSliceAng val="0"/>
      </c:pie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829219" y="1408553"/>
      <a:ext cx="4505648" cy="5202767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NNA por</a:t>
            </a:r>
            <a:r>
              <a:rPr lang="es-EC"/>
              <a:t> Edades</a:t>
            </a:r>
            <a:endParaRPr lang="es-EC"/>
          </a:p>
        </c:rich>
      </c:tx>
      <c:layout>
        <c:manualLayout>
          <c:xMode val="edge"/>
          <c:yMode val="edge"/>
          <c:x val="0.399074"/>
          <c:y val="0.00000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 w="25400"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21132"/>
          <c:y val="0.000000"/>
          <c:w val="0.926877"/>
          <c:h val="0.9091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 xml:space="preserve">Serie 1</c:v>
                </c:pt>
              </c:strCache>
            </c:strRef>
          </c:tx>
          <c:spPr bwMode="auto">
            <a:prstGeom prst="rect">
              <a:avLst/>
            </a:prstGeom>
            <a:solidFill>
              <a:srgbClr val="F3BFE7"/>
            </a:solidFill>
            <a:ln>
              <a:noFill/>
            </a:ln>
            <a:effectLst/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 xml:space="preserve">0 a 4 años</c:v>
                </c:pt>
                <c:pt idx="1">
                  <c:v xml:space="preserve">5 a 9 años</c:v>
                </c:pt>
                <c:pt idx="2">
                  <c:v xml:space="preserve">10 a 15 años</c:v>
                </c:pt>
                <c:pt idx="3">
                  <c:v xml:space="preserve">16 años o más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23</c:v>
                </c:pt>
                <c:pt idx="2">
                  <c:v>105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 xml:space="preserve">0 a 4 años</c:v>
                </c:pt>
                <c:pt idx="1">
                  <c:v xml:space="preserve">5 a 9 años</c:v>
                </c:pt>
                <c:pt idx="2">
                  <c:v xml:space="preserve">10 a 15 años</c:v>
                </c:pt>
                <c:pt idx="3">
                  <c:v xml:space="preserve">16 años o más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 xml:space="preserve">0 a 4 años</c:v>
                </c:pt>
                <c:pt idx="1">
                  <c:v xml:space="preserve">5 a 9 años</c:v>
                </c:pt>
                <c:pt idx="2">
                  <c:v xml:space="preserve">10 a 15 años</c:v>
                </c:pt>
                <c:pt idx="3">
                  <c:v xml:space="preserve">16 años o más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shape val="box"/>
        <c:axId val="-1995158224"/>
        <c:axId val="-1995168016"/>
        <c:axId val="-467416528"/>
      </c:bar3DChart>
      <c:catAx>
        <c:axId val="-1995158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50" b="0" i="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Edades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815048"/>
              <c:y val="0.874197"/>
            </c:manualLayout>
          </c:layout>
          <c:overlay val="0"/>
          <c:spPr bwMode="auto">
            <a:prstGeom prst="rect">
              <a:avLst/>
            </a:prstGeom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5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es-EC"/>
          </a:p>
        </c:txPr>
        <c:crossAx val="-1995168016"/>
        <c:crosses val="autoZero"/>
        <c:auto val="1"/>
        <c:lblAlgn val="ctr"/>
        <c:lblOffset val="100"/>
        <c:noMultiLvlLbl val="0"/>
      </c:catAx>
      <c:valAx>
        <c:axId val="-1995168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50" b="0" i="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Cantidad de NNA</a:t>
                </a:r>
                <a:endParaRPr/>
              </a:p>
            </c:rich>
          </c:tx>
          <c:layout>
            <c:manualLayout>
              <c:xMode val="edge"/>
              <c:yMode val="edge"/>
              <c:x val="0.026944"/>
              <c:y val="0.429347"/>
            </c:manualLayout>
          </c:layout>
          <c:overlay val="0"/>
          <c:spPr bwMode="auto">
            <a:prstGeom prst="rect">
              <a:avLst/>
            </a:prstGeom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5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es-EC"/>
          </a:p>
        </c:txPr>
        <c:crossAx val="-1995158224"/>
        <c:crosses val="autoZero"/>
        <c:crossBetween val="between"/>
      </c:valAx>
      <c:serAx>
        <c:axId val="-467416528"/>
        <c:scaling>
          <c:orientation val="minMax"/>
        </c:scaling>
        <c:delete val="1"/>
        <c:axPos val="b"/>
        <c:majorTickMark val="out"/>
        <c:minorTickMark val="none"/>
        <c:tickLblPos val="nextTo"/>
        <c:crossAx val="-1995168016"/>
        <c:crosses val="autoZero"/>
      </c:ser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788322" y="3643176"/>
      <a:ext cx="8128000" cy="279779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22671"/>
          <c:y val="0.134166"/>
          <c:w val="0.933747"/>
          <c:h val="0.84967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 bwMode="auto">
            <a:prstGeom prst="rect">
              <a:avLst/>
            </a:prstGeom>
            <a:solidFill>
              <a:srgbClr val="FF99FF"/>
            </a:solidFill>
          </c:spPr>
          <c:dPt>
            <c:idx val="0"/>
            <c:bubble3D val="0"/>
            <c:explosion val="22"/>
            <c:spPr bwMode="auto">
              <a:prstGeom prst="rect">
                <a:avLst/>
              </a:prstGeom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86</c:v>
                </c:pt>
                <c:pt idx="1">
                  <c:v>89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38011"/>
          <c:y val="0.032088"/>
          <c:w val="0.451702"/>
          <c:h val="0.065665"/>
        </c:manualLayout>
      </c:layout>
      <c:overlay val="0"/>
      <c:spPr bwMode="auto">
        <a:prstGeom prst="rect">
          <a:avLst/>
        </a:prstGeom>
        <a:noFill/>
        <a:ln>
          <a:solidFill>
            <a:schemeClr val="accent1"/>
          </a:solidFill>
          <a:beve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 bwMode="auto">
    <a:xfrm>
      <a:off x="7077808" y="1965277"/>
      <a:ext cx="3788258" cy="3679384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cap="none" spc="2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Grupo</a:t>
            </a:r>
            <a:r>
              <a:rPr lang="es-MX"/>
              <a:t> Étnico</a:t>
            </a:r>
            <a:endParaRPr lang="es-EC"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cap="none" spc="2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 bwMode="auto">
            <a:prstGeom prst="rect">
              <a:avLst/>
            </a:prstGeom>
            <a:solidFill>
              <a:srgbClr val="CBF7FD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rgbClr val="F3BFE7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rgbClr val="FFC701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>Mestizo</c:v>
                </c:pt>
                <c:pt idx="1">
                  <c:v xml:space="preserve">Afro ecuatoriano</c:v>
                </c:pt>
                <c:pt idx="2">
                  <c:v>Indigena</c:v>
                </c:pt>
                <c:pt idx="3">
                  <c:v>Montubio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143</c:v>
                </c:pt>
                <c:pt idx="1">
                  <c:v>11</c:v>
                </c:pt>
                <c:pt idx="2">
                  <c:v>21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 bwMode="auto">
            <a:prstGeom prst="rect">
              <a:avLst/>
            </a:prstGeom>
            <a:gradFill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>Mestizo</c:v>
                </c:pt>
                <c:pt idx="1">
                  <c:v xml:space="preserve">Afro ecuatoriano</c:v>
                </c:pt>
                <c:pt idx="2">
                  <c:v>Indigena</c:v>
                </c:pt>
                <c:pt idx="3">
                  <c:v>Montubio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overlap val="-27"/>
        <c:axId val="-1995163664"/>
        <c:axId val="-1995478080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 bwMode="auto">
            <a:prstGeom prst="rect">
              <a:avLst/>
            </a:prstGeom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>Mestizo</c:v>
                </c:pt>
                <c:pt idx="1">
                  <c:v xml:space="preserve">Afro ecuatoriano</c:v>
                </c:pt>
                <c:pt idx="2">
                  <c:v>Indigena</c:v>
                </c:pt>
                <c:pt idx="3">
                  <c:v>Montubio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marker val="1"/>
        <c:smooth val="0"/>
        <c:axId val="-1995163664"/>
        <c:axId val="-1995478080"/>
      </c:lineChart>
      <c:catAx>
        <c:axId val="-19951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95478080"/>
        <c:crosses val="autoZero"/>
        <c:auto val="1"/>
        <c:lblAlgn val="ctr"/>
        <c:lblOffset val="100"/>
        <c:noMultiLvlLbl val="0"/>
      </c:catAx>
      <c:valAx>
        <c:axId val="-199547808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95163664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991600" y="1990823"/>
      <a:ext cx="4863419" cy="3859157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NNA</a:t>
            </a:r>
            <a:r>
              <a:rPr lang="es-MX"/>
              <a:t> Condición de Salud</a:t>
            </a:r>
            <a:endParaRPr lang="es-EC"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rgbClr val="F9DFF3"/>
              </a:solidFill>
              <a:ln>
                <a:solidFill>
                  <a:srgbClr val="FF99FF"/>
                </a:solidFill>
              </a:ln>
              <a:effectLst/>
            </c:spPr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rgbClr val="D6FEE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5"/>
              <c:dLblPos val="outEnd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30</a:t>
                    </a:r>
                    <a:endParaRPr/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Hoja1!$A$2:$A$7</c:f>
              <c:strCache>
                <c:ptCount val="6"/>
                <c:pt idx="0">
                  <c:v>SALUDABLE</c:v>
                </c:pt>
                <c:pt idx="1">
                  <c:v>E.FISICA</c:v>
                </c:pt>
                <c:pt idx="2">
                  <c:v xml:space="preserve">E. MENTAL</c:v>
                </c:pt>
                <c:pt idx="3">
                  <c:v>D.LEVE</c:v>
                </c:pt>
                <c:pt idx="4">
                  <c:v>D.MODERADA</c:v>
                </c:pt>
                <c:pt idx="5">
                  <c:v xml:space="preserve">D. GRAVE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12</c:v>
                </c:pt>
                <c:pt idx="2">
                  <c:v>41</c:v>
                </c:pt>
                <c:pt idx="3">
                  <c:v>3</c:v>
                </c:pt>
                <c:pt idx="4">
                  <c:v>21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Hoja1!$A$2:$A$7</c:f>
              <c:strCache>
                <c:ptCount val="6"/>
                <c:pt idx="0">
                  <c:v>SALUDABLE</c:v>
                </c:pt>
                <c:pt idx="1">
                  <c:v>E.FISICA</c:v>
                </c:pt>
                <c:pt idx="2">
                  <c:v xml:space="preserve">E. MENTAL</c:v>
                </c:pt>
                <c:pt idx="3">
                  <c:v>D.LEVE</c:v>
                </c:pt>
                <c:pt idx="4">
                  <c:v>D.MODERADA</c:v>
                </c:pt>
                <c:pt idx="5">
                  <c:v xml:space="preserve">D. GRAVE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Lbls>
          <c:cat>
            <c:strRef>
              <c:f>Hoja1!$A$2:$A$7</c:f>
              <c:strCache>
                <c:ptCount val="6"/>
                <c:pt idx="0">
                  <c:v>SALUDABLE</c:v>
                </c:pt>
                <c:pt idx="1">
                  <c:v>E.FISICA</c:v>
                </c:pt>
                <c:pt idx="2">
                  <c:v xml:space="preserve">E. MENTAL</c:v>
                </c:pt>
                <c:pt idx="3">
                  <c:v>D.LEVE</c:v>
                </c:pt>
                <c:pt idx="4">
                  <c:v>D.MODERADA</c:v>
                </c:pt>
                <c:pt idx="5">
                  <c:v xml:space="preserve">D. GRAVE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</c:numCache>
            </c:numRef>
          </c:val>
        </c:ser>
        <c:dLbls>
          <c:dLblPos val="outEnd"/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overlap val="-27"/>
        <c:axId val="-1995482976"/>
        <c:axId val="-1995482432"/>
      </c:barChart>
      <c:catAx>
        <c:axId val="-199548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es-EC"/>
          </a:p>
        </c:txPr>
        <c:crossAx val="-1995482432"/>
        <c:crosses val="autoZero"/>
        <c:auto val="1"/>
        <c:lblAlgn val="ctr"/>
        <c:lblOffset val="100"/>
        <c:noMultiLvlLbl val="0"/>
      </c:catAx>
      <c:valAx>
        <c:axId val="-199548243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rgbClr val="F3BFE7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es-EC"/>
          </a:p>
        </c:txPr>
        <c:crossAx val="-1995482976"/>
        <c:crosses val="autoZero"/>
        <c:crossBetween val="between"/>
      </c:valAx>
      <c:spPr bwMode="auto">
        <a:prstGeom prst="rect">
          <a:avLst/>
        </a:prstGeom>
        <a:noFill/>
        <a:ln w="3175">
          <a:noFill/>
        </a:ln>
        <a:effectLst/>
      </c:spPr>
    </c:plotArea>
    <c:plotVisOnly val="1"/>
    <c:dispBlanksAs val="gap"/>
    <c:showDLblsOverMax val="0"/>
  </c:chart>
  <c:spPr bwMode="auto">
    <a:xfrm>
      <a:off x="2032000" y="3480179"/>
      <a:ext cx="8128000" cy="3275463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cs:styleClr val="auto"/>
    </cs:fontRef>
    <cs:defRPr sz="1350" b="1" i="0" u="none" strike="noStrike" spc="0"/>
  </cs:dataLabel>
  <cs:dataLabelCallout>
    <cs:lnRef idx="0">
      <cs:styleClr val="auto"/>
    </cs:lnRef>
    <cs:fillRef idx="0"/>
    <cs:effectRef idx="0"/>
    <cs:fontRef idx="minor">
      <cs:styleClr val="auto"/>
    </cs:fontRef>
    <cs:spPr bwMode="auto">
      <a:prstGeom prst="rect">
        <a:avLst/>
      </a:prstGeom>
      <a:solidFill>
        <a:schemeClr val="lt1"/>
      </a:solidFill>
      <a:ln>
        <a:solidFill>
          <a:schemeClr val="phClr"/>
        </a:solidFill>
      </a:ln>
    </cs:spPr>
    <cs:defRPr sz="1350" b="1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9525">
        <a:solidFill>
          <a:schemeClr val="lt1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50" b="1" cap="all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ash"/>
        <a:bevel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6"/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200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 bwMode="auto">
      <a:prstGeom prst="rect">
        <a:avLst/>
      </a:prstGeom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>
        <a:solidFill>
          <a:schemeClr val="tx1">
            <a:lumMod val="15000"/>
            <a:lumOff val="8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dk1"/>
    </cs:fontRef>
  </cs:wall>
  <cs:dataPointMarkerLayout symbol="circle" size="6"/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6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 bwMode="auto">
      <a:prstGeom prst="rect">
        <a:avLst/>
      </a:prstGeom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Wireframe>
    <cs:lnRef idx="0">
      <cs:styleClr val="auto"/>
    </cs:lnRef>
    <cs:fillRef idx="2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 bwMode="auto">
      <a:prstGeom prst="rect">
        <a:avLst/>
      </a:prstGeom>
      <a:ln w="9525">
        <a:solidFill>
          <a:schemeClr val="tx1">
            <a:lumMod val="15000"/>
            <a:lumOff val="8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50" cap="none" spc="20"/>
  </cs:title>
  <cs:trendline>
    <cs:lnRef idx="0">
      <cs:styleClr val="auto"/>
    </cs:lnRef>
    <cs:fillRef idx="2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200"/>
  </cs:valueAxis>
  <cs:wall>
    <cs:lnRef idx="0"/>
    <cs:fillRef idx="0"/>
    <cs:effectRef idx="0"/>
    <cs:fontRef idx="minor">
      <a:schemeClr val="dk1"/>
    </cs:fontRef>
  </cs:wall>
  <cs:dataPointMarkerLayout symbol="circle" size="5"/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A3E051D-0003-4E9D-8BDE-79AE8D75408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es-EC"/>
        </a:p>
      </dgm:t>
    </dgm:pt>
    <dgm:pt modelId="{692F613F-38A8-4DD7-9F56-2F9938DB10FE}">
      <dgm:prSet phldrT="[Texto]"/>
      <dgm:spPr bwMode="auto">
        <a:solidFill>
          <a:srgbClr val="F9DFF3"/>
        </a:solidFill>
        <a:ln>
          <a:solidFill>
            <a:srgbClr val="AA0693"/>
          </a:solidFill>
        </a:ln>
      </dgm:spPr>
      <dgm:t>
        <a:bodyPr/>
        <a:lstStyle/>
        <a:p>
          <a:pPr>
            <a:defRPr/>
          </a:pPr>
          <a:r>
            <a:rPr lang="es-MX">
              <a:solidFill>
                <a:srgbClr val="AA0693"/>
              </a:solidFill>
            </a:rPr>
            <a:t>GRUPOS DE HERMANOS </a:t>
          </a:r>
          <a:endParaRPr lang="es-EC">
            <a:solidFill>
              <a:srgbClr val="AA0693"/>
            </a:solidFill>
          </a:endParaRPr>
        </a:p>
      </dgm:t>
    </dgm:pt>
    <dgm:pt modelId="{E8C061A4-D6DF-4509-9205-17859CDA7FD9}" type="parTrans" cxnId="{7D1CCDC7-35E8-46CB-A1D3-DFD1124FD6A5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FB6EB351-CF53-4995-A9CC-F423EC5A2A0C}" type="sibTrans" cxnId="{7D1CCDC7-35E8-46CB-A1D3-DFD1124FD6A5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C0A6DD9C-A124-4B08-9D5C-EBB58844A0F6}">
      <dgm:prSet phldrT="[Texto]"/>
      <dgm:spPr bwMode="auto"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defRPr/>
          </a:pPr>
          <a:r>
            <a:rPr lang="es-MX">
              <a:solidFill>
                <a:schemeClr val="accent1"/>
              </a:solidFill>
            </a:rPr>
            <a:t>G 2 = 26</a:t>
          </a:r>
          <a:endParaRPr lang="es-EC">
            <a:solidFill>
              <a:schemeClr val="accent1"/>
            </a:solidFill>
          </a:endParaRPr>
        </a:p>
      </dgm:t>
    </dgm:pt>
    <dgm:pt modelId="{8AFC825D-FCA9-440E-A452-4A6220549E84}" type="parTrans" cxnId="{38479F0E-92B8-440E-AE7C-10ACAD8F63AB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3679E949-950A-40A4-BCDF-C43E51AEFEBC}" type="sibTrans" cxnId="{38479F0E-92B8-440E-AE7C-10ACAD8F63AB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E03E73E4-D907-4632-8A68-EA56D34198DC}">
      <dgm:prSet phldrT="[Texto]"/>
      <dgm:spPr bwMode="auto">
        <a:solidFill>
          <a:schemeClr val="accent6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defRPr/>
          </a:pPr>
          <a:r>
            <a:rPr lang="es-MX">
              <a:solidFill>
                <a:schemeClr val="accent1"/>
              </a:solidFill>
            </a:rPr>
            <a:t>G 4= 3</a:t>
          </a:r>
          <a:endParaRPr lang="es-EC">
            <a:solidFill>
              <a:schemeClr val="accent1"/>
            </a:solidFill>
          </a:endParaRPr>
        </a:p>
      </dgm:t>
    </dgm:pt>
    <dgm:pt modelId="{C57F3B0A-56DC-4EE3-ACCE-745DE875284A}" type="parTrans" cxnId="{597B4EE9-4789-4EF6-926B-2E785DDCB08E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55061DD5-2407-4C8E-9613-1C57ACE47691}" type="sibTrans" cxnId="{597B4EE9-4789-4EF6-926B-2E785DDCB08E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55822F5E-237F-43F7-9613-199317B982B7}">
      <dgm:prSet phldrT="[Texto]"/>
      <dgm:spPr bwMode="auto">
        <a:solidFill>
          <a:srgbClr val="F8FBCD"/>
        </a:solidFill>
        <a:ln>
          <a:solidFill>
            <a:srgbClr val="002060"/>
          </a:solidFill>
        </a:ln>
      </dgm:spPr>
      <dgm:t>
        <a:bodyPr/>
        <a:lstStyle/>
        <a:p>
          <a:pPr>
            <a:defRPr/>
          </a:pPr>
          <a:r>
            <a:rPr lang="es-MX">
              <a:solidFill>
                <a:schemeClr val="accent1"/>
              </a:solidFill>
            </a:rPr>
            <a:t>G 5= 0</a:t>
          </a:r>
          <a:endParaRPr lang="es-EC">
            <a:solidFill>
              <a:schemeClr val="accent1"/>
            </a:solidFill>
          </a:endParaRPr>
        </a:p>
      </dgm:t>
    </dgm:pt>
    <dgm:pt modelId="{2C50FE93-7A4F-498D-ACBD-1A90FEE75683}" type="parTrans" cxnId="{C54F0BDB-D355-4A96-9FD3-1B567A567EE4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84405ED8-A4D0-4EC1-B476-0842403EE9DE}" type="sibTrans" cxnId="{C54F0BDB-D355-4A96-9FD3-1B567A567EE4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8DA94CE0-0DD7-4352-BFC3-F6FC2F899BDF}">
      <dgm:prSet phldrT="[Texto]"/>
      <dgm:spPr bwMode="auto">
        <a:solidFill>
          <a:srgbClr val="D6FEE0"/>
        </a:solidFill>
        <a:ln>
          <a:solidFill>
            <a:srgbClr val="002060"/>
          </a:solidFill>
        </a:ln>
      </dgm:spPr>
      <dgm:t>
        <a:bodyPr/>
        <a:lstStyle/>
        <a:p>
          <a:pPr>
            <a:defRPr/>
          </a:pPr>
          <a:r>
            <a:rPr lang="es-MX">
              <a:solidFill>
                <a:schemeClr val="accent1"/>
              </a:solidFill>
            </a:rPr>
            <a:t>G 3=7</a:t>
          </a:r>
          <a:endParaRPr lang="es-EC">
            <a:solidFill>
              <a:schemeClr val="accent1"/>
            </a:solidFill>
          </a:endParaRPr>
        </a:p>
      </dgm:t>
    </dgm:pt>
    <dgm:pt modelId="{7D832EB1-3013-46AD-8696-946DA4F43982}" type="parTrans" cxnId="{FE18CFF7-C25E-410D-B712-210240AD0154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7FB9A7D5-FA99-4B07-87C4-DCCC04D6C6D1}" type="sibTrans" cxnId="{FE18CFF7-C25E-410D-B712-210240AD0154}">
      <dgm:prSet/>
      <dgm:spPr bwMode="auto"/>
      <dgm:t>
        <a:bodyPr/>
        <a:lstStyle/>
        <a:p>
          <a:pPr>
            <a:defRPr/>
          </a:pPr>
          <a:endParaRPr lang="es-EC"/>
        </a:p>
      </dgm:t>
    </dgm:pt>
    <dgm:pt modelId="{AFA15692-5E74-4D0F-862F-2C0602C249EA}" type="pres">
      <dgm:prSet presAssocID="{5A3E051D-0003-4E9D-8BDE-79AE8D754088}" presName="Name0" presStyleCnt="0">
        <dgm:presLayoutVars>
          <dgm:chMax val="1"/>
          <dgm:dir val="norm"/>
          <dgm:animLvl val="ctr"/>
          <dgm:resizeHandles val="exact"/>
        </dgm:presLayoutVars>
      </dgm:prSet>
      <dgm:spPr bwMode="auto"/>
    </dgm:pt>
    <dgm:pt modelId="{B5B3E6B1-0DE0-443A-B82E-3202CCA5E125}" type="pres">
      <dgm:prSet presAssocID="{692F613F-38A8-4DD7-9F56-2F9938DB10FE}" presName="centerShape" presStyleLbl="node0" presStyleIdx="0" presStyleCnt="1"/>
      <dgm:spPr bwMode="auto"/>
    </dgm:pt>
    <dgm:pt modelId="{BEB48687-0C96-43CE-BE36-ADDD0E0C2AA0}" type="pres">
      <dgm:prSet presAssocID="{C0A6DD9C-A124-4B08-9D5C-EBB58844A0F6}" presName="node" presStyleLbl="node1" presStyleIdx="0" presStyleCnt="4">
        <dgm:presLayoutVars>
          <dgm:bulletEnabled val="1"/>
        </dgm:presLayoutVars>
      </dgm:prSet>
      <dgm:spPr bwMode="auto"/>
    </dgm:pt>
    <dgm:pt modelId="{13B89E2A-BBDF-456F-B8E1-01F277236A88}" type="pres">
      <dgm:prSet presAssocID="{C0A6DD9C-A124-4B08-9D5C-EBB58844A0F6}" presName="dummy" presStyleCnt="0"/>
      <dgm:spPr bwMode="auto"/>
    </dgm:pt>
    <dgm:pt modelId="{9A07CFE8-9003-4033-B1A5-6C376EF9E235}" type="pres">
      <dgm:prSet presAssocID="{3679E949-950A-40A4-BCDF-C43E51AEFEBC}" presName="sibTrans" presStyleLbl="sibTrans2D1" presStyleIdx="0" presStyleCnt="4"/>
      <dgm:spPr bwMode="auto"/>
    </dgm:pt>
    <dgm:pt modelId="{A2793155-7CDE-474C-9AF5-E282A231DB80}" type="pres">
      <dgm:prSet presAssocID="{E03E73E4-D907-4632-8A68-EA56D34198DC}" presName="node" presStyleLbl="node1" presStyleIdx="1" presStyleCnt="4">
        <dgm:presLayoutVars>
          <dgm:bulletEnabled val="1"/>
        </dgm:presLayoutVars>
      </dgm:prSet>
      <dgm:spPr bwMode="auto"/>
    </dgm:pt>
    <dgm:pt modelId="{5705E481-2FE5-4D2D-8637-A4DDE400F26A}" type="pres">
      <dgm:prSet presAssocID="{E03E73E4-D907-4632-8A68-EA56D34198DC}" presName="dummy" presStyleCnt="0"/>
      <dgm:spPr bwMode="auto"/>
    </dgm:pt>
    <dgm:pt modelId="{62DC1B58-327C-47A2-B61B-E856DF66B42C}" type="pres">
      <dgm:prSet presAssocID="{55061DD5-2407-4C8E-9613-1C57ACE47691}" presName="sibTrans" presStyleLbl="sibTrans2D1" presStyleIdx="1" presStyleCnt="4"/>
      <dgm:spPr bwMode="auto"/>
    </dgm:pt>
    <dgm:pt modelId="{8ED9CEA6-3EDF-43C0-A0AC-A5DE16D1B5FF}" type="pres">
      <dgm:prSet presAssocID="{55822F5E-237F-43F7-9613-199317B982B7}" presName="node" presStyleLbl="node1" presStyleIdx="2" presStyleCnt="4">
        <dgm:presLayoutVars>
          <dgm:bulletEnabled val="1"/>
        </dgm:presLayoutVars>
      </dgm:prSet>
      <dgm:spPr bwMode="auto"/>
    </dgm:pt>
    <dgm:pt modelId="{D2BC68C4-752D-4A43-A71D-F867E5AF5C65}" type="pres">
      <dgm:prSet presAssocID="{55822F5E-237F-43F7-9613-199317B982B7}" presName="dummy" presStyleCnt="0"/>
      <dgm:spPr bwMode="auto"/>
    </dgm:pt>
    <dgm:pt modelId="{A68C52FC-0C14-4FF6-AE5D-D02B0B52285E}" type="pres">
      <dgm:prSet presAssocID="{84405ED8-A4D0-4EC1-B476-0842403EE9DE}" presName="sibTrans" presStyleLbl="sibTrans2D1" presStyleIdx="2" presStyleCnt="4"/>
      <dgm:spPr bwMode="auto"/>
    </dgm:pt>
    <dgm:pt modelId="{203A9587-5020-473F-96ED-5A4C42A2389B}" type="pres">
      <dgm:prSet presAssocID="{8DA94CE0-0DD7-4352-BFC3-F6FC2F899BDF}" presName="node" presStyleLbl="node1" presStyleIdx="3" presStyleCnt="4">
        <dgm:presLayoutVars>
          <dgm:bulletEnabled val="1"/>
        </dgm:presLayoutVars>
      </dgm:prSet>
      <dgm:spPr bwMode="auto"/>
    </dgm:pt>
    <dgm:pt modelId="{98BD536B-D572-4C77-8D9E-7D2058AE68F6}" type="pres">
      <dgm:prSet presAssocID="{8DA94CE0-0DD7-4352-BFC3-F6FC2F899BDF}" presName="dummy" presStyleCnt="0"/>
      <dgm:spPr bwMode="auto"/>
    </dgm:pt>
    <dgm:pt modelId="{99C2B94D-05BB-4FFC-BB0E-85A8323488CD}" type="pres">
      <dgm:prSet presAssocID="{7FB9A7D5-FA99-4B07-87C4-DCCC04D6C6D1}" presName="sibTrans" presStyleLbl="sibTrans2D1" presStyleIdx="3" presStyleCnt="4"/>
      <dgm:spPr bwMode="auto"/>
    </dgm:pt>
  </dgm:ptLst>
  <dgm:cxnLst>
    <dgm:cxn modelId="{38479F0E-92B8-440E-AE7C-10ACAD8F63AB}" srcId="{692F613F-38A8-4DD7-9F56-2F9938DB10FE}" destId="{C0A6DD9C-A124-4B08-9D5C-EBB58844A0F6}" srcOrd="0" destOrd="0" parTransId="{8AFC825D-FCA9-440E-A452-4A6220549E84}" sibTransId="{3679E949-950A-40A4-BCDF-C43E51AEFEBC}"/>
    <dgm:cxn modelId="{4322F511-B8F6-4BD6-80B7-D096A4FC3645}" type="presOf" srcId="{7FB9A7D5-FA99-4B07-87C4-DCCC04D6C6D1}" destId="{99C2B94D-05BB-4FFC-BB0E-85A8323488CD}" srcOrd="0" destOrd="0" presId="urn:microsoft.com/office/officeart/2005/8/layout/radial6"/>
    <dgm:cxn modelId="{B90EB21C-20FC-466B-ADB9-DA055D932235}" type="presOf" srcId="{84405ED8-A4D0-4EC1-B476-0842403EE9DE}" destId="{A68C52FC-0C14-4FF6-AE5D-D02B0B52285E}" srcOrd="0" destOrd="0" presId="urn:microsoft.com/office/officeart/2005/8/layout/radial6"/>
    <dgm:cxn modelId="{273CF528-702B-4200-84E2-75F2FE0AD1A4}" type="presOf" srcId="{5A3E051D-0003-4E9D-8BDE-79AE8D754088}" destId="{AFA15692-5E74-4D0F-862F-2C0602C249EA}" srcOrd="0" destOrd="0" presId="urn:microsoft.com/office/officeart/2005/8/layout/radial6"/>
    <dgm:cxn modelId="{AB6DEC2B-B25C-48CE-BC9E-966178F9023F}" type="presOf" srcId="{8DA94CE0-0DD7-4352-BFC3-F6FC2F899BDF}" destId="{203A9587-5020-473F-96ED-5A4C42A2389B}" srcOrd="0" destOrd="0" presId="urn:microsoft.com/office/officeart/2005/8/layout/radial6"/>
    <dgm:cxn modelId="{FF675A30-22EB-43FD-9F54-192CCA400581}" type="presOf" srcId="{692F613F-38A8-4DD7-9F56-2F9938DB10FE}" destId="{B5B3E6B1-0DE0-443A-B82E-3202CCA5E125}" srcOrd="0" destOrd="0" presId="urn:microsoft.com/office/officeart/2005/8/layout/radial6"/>
    <dgm:cxn modelId="{A768B367-7D9F-4E08-B21B-D315CABB37CD}" type="presOf" srcId="{E03E73E4-D907-4632-8A68-EA56D34198DC}" destId="{A2793155-7CDE-474C-9AF5-E282A231DB80}" srcOrd="0" destOrd="0" presId="urn:microsoft.com/office/officeart/2005/8/layout/radial6"/>
    <dgm:cxn modelId="{B033FE53-3E9F-40D5-A339-602A2961A89D}" type="presOf" srcId="{55061DD5-2407-4C8E-9613-1C57ACE47691}" destId="{62DC1B58-327C-47A2-B61B-E856DF66B42C}" srcOrd="0" destOrd="0" presId="urn:microsoft.com/office/officeart/2005/8/layout/radial6"/>
    <dgm:cxn modelId="{A65AB8A3-598D-4294-8CA8-089E5BBDD981}" type="presOf" srcId="{C0A6DD9C-A124-4B08-9D5C-EBB58844A0F6}" destId="{BEB48687-0C96-43CE-BE36-ADDD0E0C2AA0}" srcOrd="0" destOrd="0" presId="urn:microsoft.com/office/officeart/2005/8/layout/radial6"/>
    <dgm:cxn modelId="{4BB0DBB0-AD1E-48E3-AF89-175CE828CC0A}" type="presOf" srcId="{55822F5E-237F-43F7-9613-199317B982B7}" destId="{8ED9CEA6-3EDF-43C0-A0AC-A5DE16D1B5FF}" srcOrd="0" destOrd="0" presId="urn:microsoft.com/office/officeart/2005/8/layout/radial6"/>
    <dgm:cxn modelId="{883866C2-2045-4E6A-BBF0-E6EF0B66C40A}" type="presOf" srcId="{3679E949-950A-40A4-BCDF-C43E51AEFEBC}" destId="{9A07CFE8-9003-4033-B1A5-6C376EF9E235}" srcOrd="0" destOrd="0" presId="urn:microsoft.com/office/officeart/2005/8/layout/radial6"/>
    <dgm:cxn modelId="{7D1CCDC7-35E8-46CB-A1D3-DFD1124FD6A5}" srcId="{5A3E051D-0003-4E9D-8BDE-79AE8D754088}" destId="{692F613F-38A8-4DD7-9F56-2F9938DB10FE}" srcOrd="0" destOrd="0" parTransId="{E8C061A4-D6DF-4509-9205-17859CDA7FD9}" sibTransId="{FB6EB351-CF53-4995-A9CC-F423EC5A2A0C}"/>
    <dgm:cxn modelId="{C54F0BDB-D355-4A96-9FD3-1B567A567EE4}" srcId="{692F613F-38A8-4DD7-9F56-2F9938DB10FE}" destId="{55822F5E-237F-43F7-9613-199317B982B7}" srcOrd="2" destOrd="0" parTransId="{2C50FE93-7A4F-498D-ACBD-1A90FEE75683}" sibTransId="{84405ED8-A4D0-4EC1-B476-0842403EE9DE}"/>
    <dgm:cxn modelId="{597B4EE9-4789-4EF6-926B-2E785DDCB08E}" srcId="{692F613F-38A8-4DD7-9F56-2F9938DB10FE}" destId="{E03E73E4-D907-4632-8A68-EA56D34198DC}" srcOrd="1" destOrd="0" parTransId="{C57F3B0A-56DC-4EE3-ACCE-745DE875284A}" sibTransId="{55061DD5-2407-4C8E-9613-1C57ACE47691}"/>
    <dgm:cxn modelId="{FE18CFF7-C25E-410D-B712-210240AD0154}" srcId="{692F613F-38A8-4DD7-9F56-2F9938DB10FE}" destId="{8DA94CE0-0DD7-4352-BFC3-F6FC2F899BDF}" srcOrd="3" destOrd="0" parTransId="{7D832EB1-3013-46AD-8696-946DA4F43982}" sibTransId="{7FB9A7D5-FA99-4B07-87C4-DCCC04D6C6D1}"/>
    <dgm:cxn modelId="{283B2515-3D6A-423A-BC4B-A5BD5F88EBA1}" type="presParOf" srcId="{AFA15692-5E74-4D0F-862F-2C0602C249EA}" destId="{B5B3E6B1-0DE0-443A-B82E-3202CCA5E125}" srcOrd="0" destOrd="0" presId="urn:microsoft.com/office/officeart/2005/8/layout/radial6"/>
    <dgm:cxn modelId="{852C92D6-80A2-4D7C-ADB4-BB488B2C71D6}" type="presParOf" srcId="{AFA15692-5E74-4D0F-862F-2C0602C249EA}" destId="{BEB48687-0C96-43CE-BE36-ADDD0E0C2AA0}" srcOrd="1" destOrd="0" presId="urn:microsoft.com/office/officeart/2005/8/layout/radial6"/>
    <dgm:cxn modelId="{77C0A3B2-1449-4150-89A7-3A72A12B8223}" type="presParOf" srcId="{AFA15692-5E74-4D0F-862F-2C0602C249EA}" destId="{13B89E2A-BBDF-456F-B8E1-01F277236A88}" srcOrd="2" destOrd="0" presId="urn:microsoft.com/office/officeart/2005/8/layout/radial6"/>
    <dgm:cxn modelId="{FEB3C067-8A3B-41CE-A363-5A416473622C}" type="presParOf" srcId="{AFA15692-5E74-4D0F-862F-2C0602C249EA}" destId="{9A07CFE8-9003-4033-B1A5-6C376EF9E235}" srcOrd="3" destOrd="0" presId="urn:microsoft.com/office/officeart/2005/8/layout/radial6"/>
    <dgm:cxn modelId="{64DA1EB2-E89C-4EC1-9F0C-4E2981391CDE}" type="presParOf" srcId="{AFA15692-5E74-4D0F-862F-2C0602C249EA}" destId="{A2793155-7CDE-474C-9AF5-E282A231DB80}" srcOrd="4" destOrd="0" presId="urn:microsoft.com/office/officeart/2005/8/layout/radial6"/>
    <dgm:cxn modelId="{DD3C5381-2AFD-49EF-9FCE-94CA168CC0A0}" type="presParOf" srcId="{AFA15692-5E74-4D0F-862F-2C0602C249EA}" destId="{5705E481-2FE5-4D2D-8637-A4DDE400F26A}" srcOrd="5" destOrd="0" presId="urn:microsoft.com/office/officeart/2005/8/layout/radial6"/>
    <dgm:cxn modelId="{B8EDA03E-4A18-4DE5-A63D-9D9B9B1A0866}" type="presParOf" srcId="{AFA15692-5E74-4D0F-862F-2C0602C249EA}" destId="{62DC1B58-327C-47A2-B61B-E856DF66B42C}" srcOrd="6" destOrd="0" presId="urn:microsoft.com/office/officeart/2005/8/layout/radial6"/>
    <dgm:cxn modelId="{B6A5F415-3707-44B6-8000-24132847584B}" type="presParOf" srcId="{AFA15692-5E74-4D0F-862F-2C0602C249EA}" destId="{8ED9CEA6-3EDF-43C0-A0AC-A5DE16D1B5FF}" srcOrd="7" destOrd="0" presId="urn:microsoft.com/office/officeart/2005/8/layout/radial6"/>
    <dgm:cxn modelId="{AB4A37DA-EF30-465C-90C6-E2B8012E9355}" type="presParOf" srcId="{AFA15692-5E74-4D0F-862F-2C0602C249EA}" destId="{D2BC68C4-752D-4A43-A71D-F867E5AF5C65}" srcOrd="8" destOrd="0" presId="urn:microsoft.com/office/officeart/2005/8/layout/radial6"/>
    <dgm:cxn modelId="{727B55D7-6290-4084-A12A-23D2BAF5C36A}" type="presParOf" srcId="{AFA15692-5E74-4D0F-862F-2C0602C249EA}" destId="{A68C52FC-0C14-4FF6-AE5D-D02B0B52285E}" srcOrd="9" destOrd="0" presId="urn:microsoft.com/office/officeart/2005/8/layout/radial6"/>
    <dgm:cxn modelId="{5B572DED-EF9E-4717-80F4-1EE0906AD6B4}" type="presParOf" srcId="{AFA15692-5E74-4D0F-862F-2C0602C249EA}" destId="{203A9587-5020-473F-96ED-5A4C42A2389B}" srcOrd="10" destOrd="0" presId="urn:microsoft.com/office/officeart/2005/8/layout/radial6"/>
    <dgm:cxn modelId="{8A72EB72-E76C-4A72-995C-D6203F46D668}" type="presParOf" srcId="{AFA15692-5E74-4D0F-862F-2C0602C249EA}" destId="{98BD536B-D572-4C77-8D9E-7D2058AE68F6}" srcOrd="11" destOrd="0" presId="urn:microsoft.com/office/officeart/2005/8/layout/radial6"/>
    <dgm:cxn modelId="{60D5EFE4-F5E0-4A19-97D6-2EAD8698EE82}" type="presParOf" srcId="{AFA15692-5E74-4D0F-862F-2C0602C249EA}" destId="{99C2B94D-05BB-4FFC-BB0E-85A8323488C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333528885" name=""/>
      <dsp:cNvGrpSpPr/>
    </dsp:nvGrpSpPr>
    <dsp:grpSpPr bwMode="auto">
      <a:xfrm>
        <a:off x="0" y="0"/>
        <a:ext cx="6130525" cy="4585406"/>
        <a:chOff x="0" y="0"/>
        <a:chExt cx="6130525" cy="4585406"/>
      </a:xfrm>
    </dsp:grpSpPr>
    <dsp:sp modelId="{99C2B94D-05BB-4FFC-BB0E-85A8323488CD}">
      <dsp:nvSpPr>
        <dsp:cNvPr id="0" name=""/>
        <dsp:cNvSpPr/>
      </dsp:nvSpPr>
      <dsp:spPr bwMode="auto">
        <a:xfrm>
          <a:off x="1301328" y="528769"/>
          <a:ext cx="3527867" cy="352786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A68C52FC-0C14-4FF6-AE5D-D02B0B52285E}">
      <dsp:nvSpPr>
        <dsp:cNvPr id="0" name=""/>
        <dsp:cNvSpPr/>
      </dsp:nvSpPr>
      <dsp:spPr bwMode="auto">
        <a:xfrm>
          <a:off x="1301328" y="528769"/>
          <a:ext cx="3527867" cy="352786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2DC1B58-327C-47A2-B61B-E856DF66B42C}">
      <dsp:nvSpPr>
        <dsp:cNvPr id="0" name=""/>
        <dsp:cNvSpPr/>
      </dsp:nvSpPr>
      <dsp:spPr bwMode="auto">
        <a:xfrm>
          <a:off x="1301328" y="528769"/>
          <a:ext cx="3527867" cy="352786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9A07CFE8-9003-4033-B1A5-6C376EF9E235}">
      <dsp:nvSpPr>
        <dsp:cNvPr id="0" name=""/>
        <dsp:cNvSpPr/>
      </dsp:nvSpPr>
      <dsp:spPr bwMode="auto">
        <a:xfrm>
          <a:off x="1301328" y="528769"/>
          <a:ext cx="3527867" cy="352786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B5B3E6B1-0DE0-443A-B82E-3202CCA5E125}">
      <dsp:nvSpPr>
        <dsp:cNvPr id="0" name=""/>
        <dsp:cNvSpPr/>
      </dsp:nvSpPr>
      <dsp:spPr bwMode="auto">
        <a:xfrm>
          <a:off x="2252548" y="1479989"/>
          <a:ext cx="1625427" cy="1625427"/>
        </a:xfrm>
        <a:prstGeom prst="ellipse">
          <a:avLst/>
        </a:prstGeom>
        <a:solidFill>
          <a:srgbClr val="F9DFF3"/>
        </a:solidFill>
        <a:ln w="12700" cap="flat" cmpd="sng" algn="ctr">
          <a:solidFill>
            <a:srgbClr val="AA0693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590" tIns="21590" rIns="21590" bIns="21590" numCol="1" spcCol="1270" rtlCol="0" fromWordArt="0" anchor="ctr" anchorCtr="0" forceAA="0" upright="0" compatLnSpc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s-MX" sz="1700">
              <a:solidFill>
                <a:srgbClr val="AA0693"/>
              </a:solidFill>
            </a:rPr>
            <a:t>GRUPOS DE HERMANOS </a:t>
          </a:r>
          <a:endParaRPr sz="1700">
            <a:solidFill>
              <a:srgbClr val="AA0693"/>
            </a:solidFill>
          </a:endParaRPr>
        </a:p>
      </dsp:txBody>
      <dsp:txXfrm>
        <a:off x="2490586" y="1718027"/>
        <a:ext cx="1149351" cy="1149351"/>
      </dsp:txXfrm>
    </dsp:sp>
    <dsp:sp modelId="{BEB48687-0C96-43CE-BE36-ADDD0E0C2AA0}">
      <dsp:nvSpPr>
        <dsp:cNvPr id="0" name=""/>
        <dsp:cNvSpPr/>
      </dsp:nvSpPr>
      <dsp:spPr bwMode="auto">
        <a:xfrm>
          <a:off x="2496362" y="830"/>
          <a:ext cx="1137799" cy="113779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589" tIns="21589" rIns="21589" bIns="21589" numCol="1" spcCol="1270" rtlCol="0" fromWordArt="0" anchor="ctr" anchorCtr="0" forceAA="0" upright="0" compatLnSpc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s-MX" sz="1700">
              <a:solidFill>
                <a:schemeClr val="accent1"/>
              </a:solidFill>
            </a:rPr>
            <a:t>G 2 = 26</a:t>
          </a:r>
          <a:endParaRPr sz="1700">
            <a:solidFill>
              <a:schemeClr val="accent1"/>
            </a:solidFill>
          </a:endParaRPr>
        </a:p>
      </dsp:txBody>
      <dsp:txXfrm>
        <a:off x="2662989" y="167457"/>
        <a:ext cx="804545" cy="804545"/>
      </dsp:txXfrm>
    </dsp:sp>
    <dsp:sp modelId="{A2793155-7CDE-474C-9AF5-E282A231DB80}">
      <dsp:nvSpPr>
        <dsp:cNvPr id="0" name=""/>
        <dsp:cNvSpPr/>
      </dsp:nvSpPr>
      <dsp:spPr bwMode="auto">
        <a:xfrm>
          <a:off x="4219335" y="1723803"/>
          <a:ext cx="1137799" cy="113779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589" tIns="21589" rIns="21589" bIns="21589" numCol="1" spcCol="1270" rtlCol="0" fromWordArt="0" anchor="ctr" anchorCtr="0" forceAA="0" upright="0" compatLnSpc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s-MX" sz="1700">
              <a:solidFill>
                <a:schemeClr val="accent1"/>
              </a:solidFill>
            </a:rPr>
            <a:t>G 4= 3</a:t>
          </a:r>
          <a:endParaRPr sz="1700">
            <a:solidFill>
              <a:schemeClr val="accent1"/>
            </a:solidFill>
          </a:endParaRPr>
        </a:p>
      </dsp:txBody>
      <dsp:txXfrm>
        <a:off x="4385962" y="1890430"/>
        <a:ext cx="804545" cy="804545"/>
      </dsp:txXfrm>
    </dsp:sp>
    <dsp:sp modelId="{8ED9CEA6-3EDF-43C0-A0AC-A5DE16D1B5FF}">
      <dsp:nvSpPr>
        <dsp:cNvPr id="0" name=""/>
        <dsp:cNvSpPr/>
      </dsp:nvSpPr>
      <dsp:spPr bwMode="auto">
        <a:xfrm>
          <a:off x="2496362" y="3446776"/>
          <a:ext cx="1137799" cy="1137799"/>
        </a:xfrm>
        <a:prstGeom prst="ellipse">
          <a:avLst/>
        </a:prstGeom>
        <a:solidFill>
          <a:srgbClr val="F8FBCD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589" tIns="21589" rIns="21589" bIns="21589" numCol="1" spcCol="1270" rtlCol="0" fromWordArt="0" anchor="ctr" anchorCtr="0" forceAA="0" upright="0" compatLnSpc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s-MX" sz="1700">
              <a:solidFill>
                <a:schemeClr val="accent1"/>
              </a:solidFill>
            </a:rPr>
            <a:t>G 5= 0</a:t>
          </a:r>
          <a:endParaRPr sz="1700">
            <a:solidFill>
              <a:schemeClr val="accent1"/>
            </a:solidFill>
          </a:endParaRPr>
        </a:p>
      </dsp:txBody>
      <dsp:txXfrm>
        <a:off x="2662989" y="3613403"/>
        <a:ext cx="804545" cy="804545"/>
      </dsp:txXfrm>
    </dsp:sp>
    <dsp:sp modelId="{203A9587-5020-473F-96ED-5A4C42A2389B}">
      <dsp:nvSpPr>
        <dsp:cNvPr id="0" name=""/>
        <dsp:cNvSpPr/>
      </dsp:nvSpPr>
      <dsp:spPr bwMode="auto">
        <a:xfrm>
          <a:off x="773390" y="1723803"/>
          <a:ext cx="1137799" cy="1137799"/>
        </a:xfrm>
        <a:prstGeom prst="ellipse">
          <a:avLst/>
        </a:prstGeom>
        <a:solidFill>
          <a:srgbClr val="D6FEE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1589" tIns="21589" rIns="21589" bIns="21589" numCol="1" spcCol="1270" rtlCol="0" fromWordArt="0" anchor="ctr" anchorCtr="0" forceAA="0" upright="0" compatLnSpc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s-MX" sz="1700">
              <a:solidFill>
                <a:schemeClr val="accent1"/>
              </a:solidFill>
            </a:rPr>
            <a:t>G 3=7</a:t>
          </a:r>
          <a:endParaRPr sz="1700">
            <a:solidFill>
              <a:schemeClr val="accent1"/>
            </a:solidFill>
          </a:endParaRPr>
        </a:p>
      </dsp:txBody>
      <dsp:txXfrm>
        <a:off x="940017" y="1890430"/>
        <a:ext cx="804545" cy="80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 val="norm"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00000"/>
              <dgm:constr type="sp" refType="w" refFor="ch" refForName="oneComp" fact="0.300000"/>
              <dgm:constr type="sibSp" refType="w" refFor="ch" refForName="oneComp" fact="0.300000"/>
              <dgm:constr type="primFontSz" for="ch" forName="centerShape" val="65"/>
              <dgm:constr type="primFontSz" for="des" forName="oneNode" refType="primFontSz" refFor="ch" refForName="centerShape" fact="0.950000"/>
              <dgm:constr type="primFontSz" for="des" forName="oneNode" refType="primFontSz" refFor="ch" refForName="centerShape" op="lte" fact="0.950000"/>
              <dgm:constr type="diam" for="ch" forName="singleconn" refType="diam" op="equ" fact="-1.000000"/>
              <dgm:constr type="h" for="ch" forName="singleconn" refType="w" refFor="ch" refForName="oneComp" fact="0.240000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00000"/>
              <dgm:constr type="sp" refType="w" refFor="ch" refForName="node" fact="0.300000"/>
              <dgm:constr type="sibSp" refType="w" refFor="ch" refForName="node" fact="0.300000"/>
              <dgm:constr type="primFontSz" for="ch" forName="centerShape" val="65"/>
              <dgm:constr type="primFontSz" for="des" forName="node" refType="primFontSz" refFor="ch" refForName="centerShape" fact="0.780000"/>
              <dgm:constr type="primFontSz" for="ch" forName="node" refType="primFontSz" refFor="ch" refForName="centerShape" op="lte" fact="0.950000"/>
              <dgm:constr type="diam" for="ch" forName="sibTrans" refType="diam" op="equ"/>
              <dgm:constr type="h" for="ch" forName="sibTrans" refType="w" refFor="ch" refForName="node" fact="0.240000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00000"/>
              <dgm:constr type="sp" refType="w" refFor="ch" refForName="oneComp" fact="0.300000"/>
              <dgm:constr type="sibSp" refType="w" refFor="ch" refForName="oneComp" fact="0.300000"/>
              <dgm:constr type="primFontSz" for="ch" forName="centerShape" val="65"/>
              <dgm:constr type="primFontSz" for="des" forName="oneNode" refType="primFontSz" refFor="ch" refForName="centerShape" fact="0.950000"/>
              <dgm:constr type="primFontSz" for="ch" forName="oneNode" refType="primFontSz" refFor="ch" refForName="centerShape" op="lte" fact="0.950000"/>
              <dgm:constr type="diam" for="ch" forName="singleconn" refType="diam"/>
              <dgm:constr type="h" for="ch" forName="singleconn" refType="w" refFor="ch" refForName="oneComp" fact="0.240000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00000"/>
              <dgm:constr type="sp" refType="w" refFor="ch" refForName="node" fact="0.300000"/>
              <dgm:constr type="sibSp" refType="w" refFor="ch" refForName="node" fact="0.300000"/>
              <dgm:constr type="primFontSz" for="ch" forName="centerShape" val="65"/>
              <dgm:constr type="primFontSz" for="des" forName="node" refType="primFontSz" refFor="ch" refForName="centerShape" fact="0.780000"/>
              <dgm:constr type="primFontSz" for="ch" forName="node" refType="primFontSz" refFor="ch" refForName="centerShape" op="lte" fact="0.950000"/>
              <dgm:constr type="diam" for="ch" ptType="sibTrans" refType="diam" fact="-1.000000"/>
              <dgm:constr type="h" for="ch" forName="sibTrans" refType="w" refFor="ch" refForName="node" fact="0.240000"/>
              <dgm:constr type="diam" for="ch" refType="diam" op="equ" fact="-1.000000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00000"/>
          <dgm:constr type="bMarg" refType="primFontSz" fact="0.100000"/>
          <dgm:constr type="lMarg" refType="primFontSz" fact="0.100000"/>
          <dgm:constr type="rMarg" refType="primFontSz" fact="0.100000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00000"/>
                  <dgm:constr type="bMarg" refType="primFontSz" fact="0.100000"/>
                  <dgm:constr type="lMarg" refType="primFontSz" fact="0.100000"/>
                  <dgm:constr type="rMarg" refType="primFontSz" fact="0.100000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cnt="1" hideLastTrans="0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00000"/>
                  <dgm:constr type="t" for="ch" forName="dummyConnPt" refType="w" fact="0.500000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00000"/>
                    <dgm:constr type="bMarg" refType="primFontSz" fact="0.100000"/>
                    <dgm:constr type="lMarg" refType="primFontSz" fact="0.100000"/>
                    <dgm:constr type="rMarg" refType="primFontSz" fact="0.100000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cnt="1" hideLastTrans="0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rawings/_rels/.rels><?xml version="1.0" encoding="UTF-8" standalone="yes"?><Relationships xmlns="http://schemas.openxmlformats.org/package/2006/relationships"></Relationships>
</file>

<file path=ppt/drawings/drawing1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0.45390999999999998</cdr:x>
      <cdr:y>0.76848000000000005</cdr:y>
    </cdr:from>
    <cdr:to>
      <cdr:x>0.71160000000000001</cdr:x>
      <cdr:y>0.92371999999999999</cdr:y>
    </cdr:to>
    <cdr:sp>
      <cdr:nvSpPr>
        <cdr:cNvPr id="2" name="CuadroTexto 1"/>
        <cdr:cNvSpPr txBox="1"/>
      </cdr:nvSpPr>
      <cdr:spPr bwMode="auto">
        <a:xfrm>
          <a:off x="1274887" y="1877119"/>
          <a:ext cx="723771" cy="379195"/>
        </a:xfrm>
        <a:prstGeom prst="rect">
          <a:avLst/>
        </a:prstGeom>
      </cdr:spPr>
      <cdr:txBody>
        <a:bodyPr vertOverflow="clip" wrap="square" rtlCol="0"/>
        <a:lstStyle/>
        <a:p>
          <a:pPr>
            <a:defRPr/>
          </a:pPr>
          <a:r>
            <a:rPr lang="es-MX" sz="1100">
              <a:solidFill>
                <a:schemeClr val="tx1"/>
              </a:solidFill>
            </a:rPr>
            <a:t>Solo</a:t>
          </a:r>
          <a:r>
            <a:rPr lang="es-MX" sz="1100">
              <a:solidFill>
                <a:schemeClr val="bg1"/>
              </a:solidFill>
            </a:rPr>
            <a:t> </a:t>
          </a:r>
          <a:r>
            <a:rPr lang="es-MX">
              <a:solidFill>
                <a:schemeClr val="tx1"/>
              </a:solidFill>
            </a:rPr>
            <a:t>52</a:t>
          </a:r>
          <a:endParaRPr lang="es-EC" sz="110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0.37169000000000002</cdr:x>
      <cdr:y>0.58526999999999996</cdr:y>
    </cdr:from>
    <cdr:to>
      <cdr:x>0.51448000000000005</cdr:x>
      <cdr:y>0.99695</cdr:y>
    </cdr:to>
    <cdr:sp>
      <cdr:nvSpPr>
        <cdr:cNvPr id="3" name="CuadroTexto 2"/>
        <cdr:cNvSpPr txBox="1"/>
      </cdr:nvSpPr>
      <cdr:spPr bwMode="auto">
        <a:xfrm>
          <a:off x="3021069" y="1637469"/>
          <a:ext cx="1160585" cy="1151792"/>
        </a:xfrm>
        <a:prstGeom prst="rect">
          <a:avLst/>
        </a:prstGeom>
      </cdr:spPr>
      <cdr:txBody>
        <a:bodyPr vertOverflow="clip" wrap="square" rtlCol="0"/>
        <a:lstStyle/>
        <a:p>
          <a:pPr>
            <a:defRPr/>
          </a:pPr>
          <a:endParaRPr lang="es-EC" sz="1100"/>
        </a:p>
      </cdr:txBody>
    </cdr:sp>
  </cdr:relSizeAnchor>
  <cdr:relSizeAnchor>
    <cdr:from>
      <cdr:x>0.67673000000000005</cdr:x>
      <cdr:y>0.91524000000000005</cdr:y>
    </cdr:from>
    <cdr:to>
      <cdr:x>0.77625</cdr:x>
      <cdr:y>0.98438000000000003</cdr:y>
    </cdr:to>
    <cdr:sp>
      <cdr:nvSpPr>
        <cdr:cNvPr id="6" name="CuadroTexto 5"/>
        <cdr:cNvSpPr txBox="1"/>
      </cdr:nvSpPr>
      <cdr:spPr bwMode="auto">
        <a:xfrm>
          <a:off x="5500500" y="2560661"/>
          <a:ext cx="808892" cy="193431"/>
        </a:xfrm>
        <a:prstGeom prst="rect">
          <a:avLst/>
        </a:prstGeom>
      </cdr:spPr>
      <cdr:txBody>
        <a:bodyPr vertOverflow="clip" wrap="square" rtlCol="0"/>
        <a:lstStyle/>
        <a:p>
          <a:pPr>
            <a:defRPr/>
          </a:pPr>
          <a:endParaRPr lang="es-EC" sz="1100"/>
        </a:p>
      </cdr:txBody>
    </cdr:sp>
  </cdr:relSizeAnchor>
</c:userShapes>
</file>

<file path=ppt/drawings/drawing3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0.28421000000000002</cdr:x>
      <cdr:y>0.37587999999999999</cdr:y>
    </cdr:from>
    <cdr:to>
      <cdr:x>0.42984</cdr:x>
      <cdr:y>0.48965999999999998</cdr:y>
    </cdr:to>
    <cdr:sp>
      <cdr:nvSpPr>
        <cdr:cNvPr id="2" name="CuadroTexto 1"/>
        <cdr:cNvSpPr txBox="1"/>
      </cdr:nvSpPr>
      <cdr:spPr bwMode="auto">
        <a:xfrm>
          <a:off x="1198555" y="1487685"/>
          <a:ext cx="614149" cy="450298"/>
        </a:xfrm>
        <a:prstGeom prst="rect">
          <a:avLst/>
        </a:prstGeom>
      </cdr:spPr>
      <cdr:txBody>
        <a:bodyPr vertOverflow="clip" wrap="square" rtlCol="0"/>
        <a:lstStyle/>
        <a:p>
          <a:pPr>
            <a:defRPr/>
          </a:pPr>
          <a:endParaRPr lang="es-EC" sz="1100"/>
        </a:p>
      </cdr:txBody>
    </cdr:sp>
  </cdr:relSizeAnchor>
  <cdr:relSizeAnchor>
    <cdr:from>
      <cdr:x>0.31334000000000001</cdr:x>
      <cdr:y>0.37587999999999999</cdr:y>
    </cdr:from>
    <cdr:to>
      <cdr:x>0.45896999999999999</cdr:x>
      <cdr:y>0.53103</cdr:y>
    </cdr:to>
    <cdr:sp>
      <cdr:nvSpPr>
        <cdr:cNvPr id="3" name="CuadroTexto 2"/>
        <cdr:cNvSpPr txBox="1"/>
      </cdr:nvSpPr>
      <cdr:spPr bwMode="auto">
        <a:xfrm>
          <a:off x="1321385" y="1487685"/>
          <a:ext cx="614149" cy="614071"/>
        </a:xfrm>
        <a:prstGeom prst="rect">
          <a:avLst/>
        </a:prstGeom>
      </cdr:spPr>
      <cdr:txBody>
        <a:bodyPr vertOverflow="clip" wrap="square" rtlCol="0"/>
        <a:lstStyle/>
        <a:p>
          <a:pPr>
            <a:defRPr/>
          </a:pPr>
          <a:r>
            <a:rPr lang="es-MX" sz="2000"/>
            <a:t>89</a:t>
          </a:r>
          <a:endParaRPr lang="es-EC" sz="2000"/>
        </a:p>
      </cdr:txBody>
    </cdr:sp>
  </cdr:relSizeAnchor>
  <cdr:relSizeAnchor>
    <cdr:from>
      <cdr:x>0.71787000000000001</cdr:x>
      <cdr:y>0.37587999999999999</cdr:y>
    </cdr:from>
    <cdr:to>
      <cdr:x>0.83760999999999997</cdr:x>
      <cdr:y>0.47241</cdr:y>
    </cdr:to>
    <cdr:sp>
      <cdr:nvSpPr>
        <cdr:cNvPr id="4" name="CuadroTexto 3"/>
        <cdr:cNvSpPr txBox="1"/>
      </cdr:nvSpPr>
      <cdr:spPr bwMode="auto">
        <a:xfrm>
          <a:off x="3027355" y="1487685"/>
          <a:ext cx="504967" cy="382059"/>
        </a:xfrm>
        <a:prstGeom prst="rect">
          <a:avLst/>
        </a:prstGeom>
      </cdr:spPr>
      <cdr:txBody>
        <a:bodyPr vertOverflow="clip" wrap="square" rtlCol="0"/>
        <a:lstStyle/>
        <a:p>
          <a:pPr>
            <a:defRPr/>
          </a:pPr>
          <a:r>
            <a:rPr lang="es-MX" sz="2000"/>
            <a:t>86</a:t>
          </a:r>
          <a:endParaRPr lang="es-EC" sz="2000"/>
        </a:p>
      </cdr:txBody>
    </cdr:sp>
  </cdr:relSizeAnchor>
</c:userShap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ítulo y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ítulo vertical y tex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ítulo y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Encabezado de sec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os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olo el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En bl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ido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n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s-MX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MX"/>
              <a:t>Segundo nivel</a:t>
            </a:r>
            <a:endParaRPr/>
          </a:p>
          <a:p>
            <a:pPr lvl="2">
              <a:defRPr/>
            </a:pPr>
            <a:r>
              <a:rPr lang="es-MX"/>
              <a:t>Tercer nivel</a:t>
            </a:r>
            <a:endParaRPr/>
          </a:p>
          <a:p>
            <a:pPr lvl="3">
              <a:defRPr/>
            </a:pPr>
            <a:r>
              <a:rPr lang="es-MX"/>
              <a:t>Cuarto nivel</a:t>
            </a:r>
            <a:endParaRPr/>
          </a:p>
          <a:p>
            <a:pPr lvl="4">
              <a:defRPr/>
            </a:pPr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6E38E2-8CD1-214B-8036-CC600787765A}" type="datetimeFigureOut">
              <a:rPr lang="es-EC"/>
              <a:t/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90AC17-E518-6942-9915-53B51B2DAB80}" type="slidenum">
              <a:rPr lang="es-EC"/>
              <a:t/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chart" Target="../charts/chart7.xml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chart" Target="../charts/chart8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diagramData" Target="../diagrams/data1.xml" /><Relationship Id="rId6" Type="http://schemas.microsoft.com/office/2007/relationships/diagramDrawing" Target="../diagrams/drawing1.xml" /><Relationship Id="rId7" Type="http://schemas.openxmlformats.org/officeDocument/2006/relationships/diagramColors" Target="../diagrams/colors1.xml" /><Relationship Id="rId8" Type="http://schemas.openxmlformats.org/officeDocument/2006/relationships/diagramLayout" Target="../diagrams/layout1.xml" /><Relationship Id="rId9" Type="http://schemas.openxmlformats.org/officeDocument/2006/relationships/diagramQuickStyle" Target="../diagrams/quickStyle1.xml" 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chart" Target="../charts/chart9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5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1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2.png"/><Relationship Id="rId7" Type="http://schemas.openxmlformats.org/officeDocument/2006/relationships/image" Target="../media/image3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5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57.png"/><Relationship Id="rId4" Type="http://schemas.openxmlformats.org/officeDocument/2006/relationships/image" Target="../media/image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chart" Target="../charts/chart1.xml" /><Relationship Id="rId6" Type="http://schemas.openxmlformats.org/officeDocument/2006/relationships/chart" Target="../charts/chart2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chart" Target="../charts/chart3.xml" /><Relationship Id="rId8" Type="http://schemas.openxmlformats.org/officeDocument/2006/relationships/chart" Target="../charts/chart4.xml" 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chart" Target="../charts/chart5.xml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chart" Target="../charts/char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rcRect l="0" t="0" r="0" b="10858"/>
          <a:stretch/>
        </p:blipFill>
        <p:spPr bwMode="auto">
          <a:xfrm>
            <a:off x="-1" y="1"/>
            <a:ext cx="12355284" cy="69151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alphaModFix amt="40000"/>
          </a:blip>
          <a:stretch/>
        </p:blipFill>
        <p:spPr bwMode="auto">
          <a:xfrm>
            <a:off x="-1" y="-91847"/>
            <a:ext cx="12355283" cy="694984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 bwMode="auto">
          <a:xfrm>
            <a:off x="539286" y="2866779"/>
            <a:ext cx="695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4000" b="1" i="1">
                <a:solidFill>
                  <a:srgbClr val="FFC500"/>
                </a:solidFill>
                <a:latin typeface="Cambria"/>
                <a:ea typeface="Cambria"/>
              </a:rPr>
              <a:t>Gestión</a:t>
            </a:r>
            <a:r>
              <a:rPr lang="es-EC" sz="4000" b="1" i="1" spc="-20">
                <a:solidFill>
                  <a:srgbClr val="FFC500"/>
                </a:solidFill>
                <a:latin typeface="Cambria"/>
                <a:ea typeface="Cambria"/>
              </a:rPr>
              <a:t> </a:t>
            </a:r>
            <a:r>
              <a:rPr lang="es-EC" sz="4000" b="1" i="1" spc="-25">
                <a:solidFill>
                  <a:srgbClr val="FFC500"/>
                </a:solidFill>
                <a:latin typeface="Cambria"/>
                <a:ea typeface="Cambria"/>
              </a:rPr>
              <a:t>de </a:t>
            </a:r>
            <a:r>
              <a:rPr lang="es-EC" sz="4000" b="1" i="1" spc="-10">
                <a:solidFill>
                  <a:srgbClr val="FFC500"/>
                </a:solidFill>
                <a:latin typeface="Cambria"/>
                <a:ea typeface="Cambria"/>
              </a:rPr>
              <a:t>Adopciones</a:t>
            </a:r>
            <a:endParaRPr lang="es-EC" sz="4000" b="1">
              <a:solidFill>
                <a:schemeClr val="bg1"/>
              </a:solidFill>
              <a:highlight>
                <a:srgbClr val="2D2D93"/>
              </a:highlight>
              <a:latin typeface="Arial"/>
              <a:cs typeface="Arial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68009" y="5552899"/>
            <a:ext cx="1372212" cy="267507"/>
          </a:xfrm>
          <a:prstGeom prst="rect">
            <a:avLst/>
          </a:prstGeom>
        </p:spPr>
      </p:pic>
      <p:sp>
        <p:nvSpPr>
          <p:cNvPr id="2" name="Paralelogramo 1"/>
          <p:cNvSpPr/>
          <p:nvPr/>
        </p:nvSpPr>
        <p:spPr bwMode="auto">
          <a:xfrm>
            <a:off x="349321" y="-14554"/>
            <a:ext cx="4378611" cy="513707"/>
          </a:xfrm>
          <a:prstGeom prst="parallelogram">
            <a:avLst>
              <a:gd name="adj" fmla="val 25000"/>
            </a:avLst>
          </a:prstGeom>
          <a:solidFill>
            <a:srgbClr val="FFC7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10" name="Imagen 9" descr="LOGOS NUEVO ECUADOR PILARES_1-6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356715" y="5789449"/>
            <a:ext cx="2957911" cy="106855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 bwMode="auto">
          <a:xfrm>
            <a:off x="444303" y="-108295"/>
            <a:ext cx="4188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2000" b="1" i="1">
                <a:solidFill>
                  <a:srgbClr val="2D2D93"/>
                </a:solidFill>
                <a:latin typeface="Montserrat"/>
              </a:rPr>
              <a:t>Ministerio de Desarrollo Humano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429600" y="547066"/>
            <a:ext cx="9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Niñas,</a:t>
            </a:r>
            <a:r>
              <a:rPr lang="es-MX" sz="24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niños</a:t>
            </a:r>
            <a:r>
              <a:rPr lang="es-MX" sz="2400" b="1" spc="-7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adolescentes</a:t>
            </a:r>
            <a:r>
              <a:rPr lang="es-MX" sz="2400" b="1" spc="-7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lang="es-MX" sz="24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declaratoria</a:t>
            </a:r>
            <a:r>
              <a:rPr lang="es-MX" sz="24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4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 spc="-10">
                <a:solidFill>
                  <a:srgbClr val="002060"/>
                </a:solidFill>
                <a:latin typeface="Arial"/>
                <a:cs typeface="Arial"/>
              </a:rPr>
              <a:t>adoptabilidad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se</a:t>
            </a:r>
            <a:r>
              <a:rPr lang="es-MX" sz="24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encuentran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4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CAF</a:t>
            </a:r>
            <a:r>
              <a:rPr lang="es-MX" sz="2400" b="1" spc="-15">
                <a:solidFill>
                  <a:srgbClr val="002060"/>
                </a:solidFill>
                <a:latin typeface="Arial"/>
                <a:cs typeface="Arial"/>
              </a:rPr>
              <a:t> hasta Octubre por género</a:t>
            </a:r>
            <a:endParaRPr lang="es-EC"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8"/>
          <p:cNvGraphicFramePr>
            <a:graphicFrameLocks xmlns:a="http://schemas.openxmlformats.org/drawingml/2006/main" noGrp="1"/>
          </p:cNvGraphicFramePr>
          <p:nvPr/>
        </p:nvGraphicFramePr>
        <p:xfrm>
          <a:off x="1355846" y="1726374"/>
          <a:ext cx="4579620" cy="102996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1526540"/>
                <a:gridCol w="1526540"/>
                <a:gridCol w="1526540"/>
              </a:tblGrid>
              <a:tr h="383898">
                <a:tc gridSpan="3">
                  <a:txBody>
                    <a:bodyPr/>
                    <a:p>
                      <a:pPr marL="1270" algn="ctr">
                        <a:lnSpc>
                          <a:spcPts val="2289"/>
                        </a:lnSpc>
                        <a:defRPr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NNA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78967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MASCULINO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FEMENINO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67102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defRPr/>
                      </a:pPr>
                      <a:r>
                        <a:rPr lang="es-MX" sz="1600" spc="-25">
                          <a:latin typeface="Calibri"/>
                          <a:cs typeface="Calibri"/>
                        </a:rPr>
                        <a:t>89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175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91203" y="3245680"/>
            <a:ext cx="914479" cy="17314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42031" y="3263970"/>
            <a:ext cx="1164437" cy="169483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06468" y="3452961"/>
            <a:ext cx="3066284" cy="1353429"/>
          </a:xfrm>
          <a:prstGeom prst="rect">
            <a:avLst/>
          </a:prstGeom>
        </p:spPr>
      </p:pic>
      <p:graphicFrame>
        <p:nvGraphicFramePr>
          <p:cNvPr id="36" name="Gráfico 35"/>
          <p:cNvGraphicFramePr>
            <a:graphicFrameLocks xmlns:a="http://schemas.openxmlformats.org/drawingml/2006/main"/>
          </p:cNvGraphicFramePr>
          <p:nvPr/>
        </p:nvGraphicFramePr>
        <p:xfrm>
          <a:off x="7077808" y="1965277"/>
          <a:ext cx="3788258" cy="367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067069" y="613254"/>
            <a:ext cx="9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Niñas,</a:t>
            </a:r>
            <a:r>
              <a:rPr lang="es-MX" sz="24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niños</a:t>
            </a:r>
            <a:r>
              <a:rPr lang="es-MX" sz="2400" b="1" spc="-7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adolescentes</a:t>
            </a:r>
            <a:r>
              <a:rPr lang="es-MX" sz="2400" b="1" spc="-7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lang="es-MX" sz="24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declaratoria</a:t>
            </a:r>
            <a:r>
              <a:rPr lang="es-MX" sz="24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4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 spc="-10">
                <a:solidFill>
                  <a:srgbClr val="002060"/>
                </a:solidFill>
                <a:latin typeface="Arial"/>
                <a:cs typeface="Arial"/>
              </a:rPr>
              <a:t>adoptabilidad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se</a:t>
            </a:r>
            <a:r>
              <a:rPr lang="es-MX" sz="24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encuentran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4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CAF</a:t>
            </a:r>
            <a:r>
              <a:rPr lang="es-MX" sz="2400" b="1" spc="-15">
                <a:solidFill>
                  <a:srgbClr val="002060"/>
                </a:solidFill>
                <a:latin typeface="Arial"/>
                <a:cs typeface="Arial"/>
              </a:rPr>
              <a:t> hasta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 Octubre por grupo étnico </a:t>
            </a:r>
            <a:endParaRPr lang="es-EC"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6" name="object 26"/>
          <p:cNvGraphicFramePr>
            <a:graphicFrameLocks xmlns:a="http://schemas.openxmlformats.org/drawingml/2006/main" noGrp="1"/>
          </p:cNvGraphicFramePr>
          <p:nvPr/>
        </p:nvGraphicFramePr>
        <p:xfrm>
          <a:off x="698468" y="1816100"/>
          <a:ext cx="4107974" cy="131739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700325"/>
                <a:gridCol w="1112276"/>
                <a:gridCol w="795555"/>
                <a:gridCol w="899891"/>
                <a:gridCol w="599926"/>
              </a:tblGrid>
              <a:tr h="353757">
                <a:tc gridSpan="5">
                  <a:txBody>
                    <a:bodyPr/>
                    <a:p>
                      <a:pPr marL="2540" algn="ctr">
                        <a:lnSpc>
                          <a:spcPts val="2345"/>
                        </a:lnSpc>
                        <a:defRPr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</a:t>
                      </a:r>
                      <a:r>
                        <a:rPr sz="2000" b="1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ÉTNICO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22612"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Mestizo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Afro</a:t>
                      </a:r>
                      <a:r>
                        <a:rPr sz="16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ecuatoriano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Indígena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Montubio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41021"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defRPr/>
                      </a:pPr>
                      <a:r>
                        <a:rPr lang="es-MX" sz="1600" spc="-25">
                          <a:latin typeface="Calibri"/>
                          <a:cs typeface="Calibri"/>
                        </a:rPr>
                        <a:t>143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defRPr/>
                      </a:pPr>
                      <a:r>
                        <a:rPr sz="1600" spc="-5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175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</a:tbl>
          </a:graphicData>
        </a:graphic>
      </p:graphicFrame>
      <p:pic>
        <p:nvPicPr>
          <p:cNvPr id="10" name="object 29"/>
          <p:cNvPicPr/>
          <p:nvPr/>
        </p:nvPicPr>
        <p:blipFill>
          <a:blip r:embed="rId3"/>
          <a:stretch/>
        </p:blipFill>
        <p:spPr bwMode="auto">
          <a:xfrm>
            <a:off x="5099985" y="3757871"/>
            <a:ext cx="393192" cy="687323"/>
          </a:xfrm>
          <a:prstGeom prst="rect">
            <a:avLst/>
          </a:prstGeom>
        </p:spPr>
      </p:pic>
      <p:pic>
        <p:nvPicPr>
          <p:cNvPr id="11" name="object 30"/>
          <p:cNvPicPr/>
          <p:nvPr/>
        </p:nvPicPr>
        <p:blipFill>
          <a:blip r:embed="rId4"/>
          <a:stretch/>
        </p:blipFill>
        <p:spPr bwMode="auto">
          <a:xfrm>
            <a:off x="1282890" y="4587741"/>
            <a:ext cx="341194" cy="826007"/>
          </a:xfrm>
          <a:prstGeom prst="rect">
            <a:avLst/>
          </a:prstGeom>
        </p:spPr>
      </p:pic>
      <p:pic>
        <p:nvPicPr>
          <p:cNvPr id="12" name="object 28"/>
          <p:cNvPicPr/>
          <p:nvPr/>
        </p:nvPicPr>
        <p:blipFill>
          <a:blip r:embed="rId5"/>
          <a:stretch/>
        </p:blipFill>
        <p:spPr bwMode="auto">
          <a:xfrm>
            <a:off x="5094834" y="2560277"/>
            <a:ext cx="319984" cy="807453"/>
          </a:xfrm>
          <a:prstGeom prst="rect">
            <a:avLst/>
          </a:prstGeom>
        </p:spPr>
      </p:pic>
      <p:pic>
        <p:nvPicPr>
          <p:cNvPr id="13" name="object 27"/>
          <p:cNvPicPr/>
          <p:nvPr/>
        </p:nvPicPr>
        <p:blipFill>
          <a:blip r:embed="rId6"/>
          <a:stretch/>
        </p:blipFill>
        <p:spPr bwMode="auto">
          <a:xfrm>
            <a:off x="3599255" y="4587742"/>
            <a:ext cx="498348" cy="826007"/>
          </a:xfrm>
          <a:prstGeom prst="rect">
            <a:avLst/>
          </a:prstGeom>
        </p:spPr>
      </p:pic>
      <p:graphicFrame>
        <p:nvGraphicFramePr>
          <p:cNvPr id="23" name="Gráfico 22"/>
          <p:cNvGraphicFramePr>
            <a:graphicFrameLocks xmlns:a="http://schemas.openxmlformats.org/drawingml/2006/main"/>
          </p:cNvGraphicFramePr>
          <p:nvPr/>
        </p:nvGraphicFramePr>
        <p:xfrm>
          <a:off x="5991600" y="1990823"/>
          <a:ext cx="4863419" cy="385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768353" y="497582"/>
            <a:ext cx="11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Niñas,</a:t>
            </a:r>
            <a:r>
              <a:rPr lang="es-MX" sz="2000" b="1" spc="-7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niños</a:t>
            </a:r>
            <a:r>
              <a:rPr lang="es-MX" sz="2000" b="1" spc="-7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0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adolescentes</a:t>
            </a:r>
            <a:r>
              <a:rPr lang="es-MX" sz="2000" b="1" spc="-8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lang="es-MX" sz="20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declaratoria</a:t>
            </a:r>
            <a:r>
              <a:rPr lang="es-MX" sz="20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 spc="-25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adoptabilidad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lang="es-MX" sz="20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se</a:t>
            </a:r>
            <a:r>
              <a:rPr lang="es-MX" sz="20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encuentran</a:t>
            </a:r>
            <a:r>
              <a:rPr lang="es-MX" sz="20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0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0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CAF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en Octubre de acuerdo al grupo de hermanos</a:t>
            </a:r>
            <a:r>
              <a:rPr lang="es-MX" sz="20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s-EC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5"/>
          <p:cNvGraphicFramePr>
            <a:graphicFrameLocks xmlns:a="http://schemas.openxmlformats.org/drawingml/2006/main" noGrp="1"/>
          </p:cNvGraphicFramePr>
          <p:nvPr/>
        </p:nvGraphicFramePr>
        <p:xfrm>
          <a:off x="505200" y="2003931"/>
          <a:ext cx="2265680" cy="12471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1129665"/>
                <a:gridCol w="1136015"/>
              </a:tblGrid>
              <a:tr h="356870">
                <a:tc gridSpan="2">
                  <a:txBody>
                    <a:bodyPr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Hermanos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48640">
                <a:tc>
                  <a:txBody>
                    <a:bodyPr/>
                    <a:p>
                      <a:pPr marL="131445" marR="124460" indent="39370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Hermanos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09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4163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defRPr/>
                      </a:pPr>
                      <a:r>
                        <a:rPr lang="es-MX" sz="1800" spc="-25">
                          <a:latin typeface="Calibri"/>
                          <a:cs typeface="Calibri"/>
                        </a:rPr>
                        <a:t>36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defRPr/>
                      </a:pPr>
                      <a:r>
                        <a:rPr lang="es-MX" sz="1800" spc="-25">
                          <a:latin typeface="Calibri"/>
                          <a:cs typeface="Calibri"/>
                        </a:rPr>
                        <a:t>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xmlns:a="http://schemas.openxmlformats.org/drawingml/2006/main" noGrp="1"/>
          </p:cNvGraphicFramePr>
          <p:nvPr/>
        </p:nvGraphicFramePr>
        <p:xfrm>
          <a:off x="3588448" y="3365816"/>
          <a:ext cx="1709419" cy="185547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934718"/>
                <a:gridCol w="774700"/>
              </a:tblGrid>
              <a:tr h="548005">
                <a:tc gridSpan="2">
                  <a:txBody>
                    <a:bodyPr/>
                    <a:p>
                      <a:pPr marL="296545">
                        <a:lnSpc>
                          <a:spcPts val="2045"/>
                        </a:lnSpc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GRUPOS</a:t>
                      </a:r>
                      <a:r>
                        <a:rPr sz="1800" b="1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  <a:defRPr/>
                      </a:pP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HERMANOS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58140"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67030"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299085"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150"/>
                        </a:lnSpc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283210"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85"/>
                        </a:lnSpc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</a:tbl>
          </a:graphicData>
        </a:graphic>
      </p:graphicFrame>
      <p:grpSp>
        <p:nvGrpSpPr>
          <p:cNvPr id="7" name="object 6"/>
          <p:cNvGrpSpPr/>
          <p:nvPr/>
        </p:nvGrpSpPr>
        <p:grpSpPr bwMode="auto">
          <a:xfrm>
            <a:off x="3106822" y="2212910"/>
            <a:ext cx="1209040" cy="829310"/>
            <a:chOff x="2983992" y="1798320"/>
            <a:chExt cx="1209040" cy="829310"/>
          </a:xfrm>
        </p:grpSpPr>
        <p:sp>
          <p:nvSpPr>
            <p:cNvPr id="8" name="object 7"/>
            <p:cNvSpPr/>
            <p:nvPr/>
          </p:nvSpPr>
          <p:spPr bwMode="auto">
            <a:xfrm>
              <a:off x="2996946" y="1811274"/>
              <a:ext cx="1183005" cy="803275"/>
            </a:xfrm>
            <a:custGeom>
              <a:avLst/>
              <a:gdLst/>
              <a:ahLst/>
              <a:cxnLst/>
              <a:rect l="l" t="t" r="r" b="b"/>
              <a:pathLst>
                <a:path w="1183004" h="803275" fill="norm" stroke="1" extrusionOk="0">
                  <a:moveTo>
                    <a:pt x="556514" y="0"/>
                  </a:moveTo>
                  <a:lnTo>
                    <a:pt x="0" y="0"/>
                  </a:lnTo>
                  <a:lnTo>
                    <a:pt x="0" y="180848"/>
                  </a:lnTo>
                  <a:lnTo>
                    <a:pt x="556514" y="180848"/>
                  </a:lnTo>
                  <a:lnTo>
                    <a:pt x="604559" y="184727"/>
                  </a:lnTo>
                  <a:lnTo>
                    <a:pt x="650141" y="195958"/>
                  </a:lnTo>
                  <a:lnTo>
                    <a:pt x="692649" y="213930"/>
                  </a:lnTo>
                  <a:lnTo>
                    <a:pt x="731473" y="238032"/>
                  </a:lnTo>
                  <a:lnTo>
                    <a:pt x="766000" y="267652"/>
                  </a:lnTo>
                  <a:lnTo>
                    <a:pt x="795620" y="302179"/>
                  </a:lnTo>
                  <a:lnTo>
                    <a:pt x="819722" y="341003"/>
                  </a:lnTo>
                  <a:lnTo>
                    <a:pt x="837694" y="383511"/>
                  </a:lnTo>
                  <a:lnTo>
                    <a:pt x="848925" y="429093"/>
                  </a:lnTo>
                  <a:lnTo>
                    <a:pt x="852805" y="477138"/>
                  </a:lnTo>
                  <a:lnTo>
                    <a:pt x="852805" y="658749"/>
                  </a:lnTo>
                  <a:lnTo>
                    <a:pt x="703707" y="658749"/>
                  </a:lnTo>
                  <a:lnTo>
                    <a:pt x="943229" y="803148"/>
                  </a:lnTo>
                  <a:lnTo>
                    <a:pt x="1182624" y="658749"/>
                  </a:lnTo>
                  <a:lnTo>
                    <a:pt x="1033653" y="658749"/>
                  </a:lnTo>
                  <a:lnTo>
                    <a:pt x="1033653" y="477138"/>
                  </a:lnTo>
                  <a:lnTo>
                    <a:pt x="1031189" y="428352"/>
                  </a:lnTo>
                  <a:lnTo>
                    <a:pt x="1023959" y="380976"/>
                  </a:lnTo>
                  <a:lnTo>
                    <a:pt x="1012202" y="335249"/>
                  </a:lnTo>
                  <a:lnTo>
                    <a:pt x="996158" y="291411"/>
                  </a:lnTo>
                  <a:lnTo>
                    <a:pt x="976066" y="249702"/>
                  </a:lnTo>
                  <a:lnTo>
                    <a:pt x="952167" y="210362"/>
                  </a:lnTo>
                  <a:lnTo>
                    <a:pt x="924700" y="173630"/>
                  </a:lnTo>
                  <a:lnTo>
                    <a:pt x="893905" y="139747"/>
                  </a:lnTo>
                  <a:lnTo>
                    <a:pt x="860022" y="108952"/>
                  </a:lnTo>
                  <a:lnTo>
                    <a:pt x="823290" y="81485"/>
                  </a:lnTo>
                  <a:lnTo>
                    <a:pt x="783950" y="57586"/>
                  </a:lnTo>
                  <a:lnTo>
                    <a:pt x="742241" y="37494"/>
                  </a:lnTo>
                  <a:lnTo>
                    <a:pt x="698403" y="21450"/>
                  </a:lnTo>
                  <a:lnTo>
                    <a:pt x="652676" y="9693"/>
                  </a:lnTo>
                  <a:lnTo>
                    <a:pt x="605300" y="2463"/>
                  </a:lnTo>
                  <a:lnTo>
                    <a:pt x="556514" y="0"/>
                  </a:lnTo>
                  <a:close/>
                </a:path>
              </a:pathLst>
            </a:custGeom>
            <a:solidFill>
              <a:srgbClr val="522C5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8"/>
            <p:cNvSpPr/>
            <p:nvPr/>
          </p:nvSpPr>
          <p:spPr bwMode="auto">
            <a:xfrm>
              <a:off x="2996946" y="1811274"/>
              <a:ext cx="1183005" cy="803275"/>
            </a:xfrm>
            <a:custGeom>
              <a:avLst/>
              <a:gdLst/>
              <a:ahLst/>
              <a:cxnLst/>
              <a:rect l="l" t="t" r="r" b="b"/>
              <a:pathLst>
                <a:path w="1183004" h="803275" fill="norm" stroke="1" extrusionOk="0">
                  <a:moveTo>
                    <a:pt x="0" y="0"/>
                  </a:moveTo>
                  <a:lnTo>
                    <a:pt x="556514" y="0"/>
                  </a:lnTo>
                  <a:lnTo>
                    <a:pt x="605300" y="2463"/>
                  </a:lnTo>
                  <a:lnTo>
                    <a:pt x="652676" y="9693"/>
                  </a:lnTo>
                  <a:lnTo>
                    <a:pt x="698403" y="21450"/>
                  </a:lnTo>
                  <a:lnTo>
                    <a:pt x="742241" y="37494"/>
                  </a:lnTo>
                  <a:lnTo>
                    <a:pt x="783950" y="57586"/>
                  </a:lnTo>
                  <a:lnTo>
                    <a:pt x="823290" y="81485"/>
                  </a:lnTo>
                  <a:lnTo>
                    <a:pt x="860022" y="108952"/>
                  </a:lnTo>
                  <a:lnTo>
                    <a:pt x="893905" y="139747"/>
                  </a:lnTo>
                  <a:lnTo>
                    <a:pt x="924700" y="173630"/>
                  </a:lnTo>
                  <a:lnTo>
                    <a:pt x="952167" y="210362"/>
                  </a:lnTo>
                  <a:lnTo>
                    <a:pt x="976066" y="249702"/>
                  </a:lnTo>
                  <a:lnTo>
                    <a:pt x="996158" y="291411"/>
                  </a:lnTo>
                  <a:lnTo>
                    <a:pt x="1012202" y="335249"/>
                  </a:lnTo>
                  <a:lnTo>
                    <a:pt x="1023959" y="380976"/>
                  </a:lnTo>
                  <a:lnTo>
                    <a:pt x="1031189" y="428352"/>
                  </a:lnTo>
                  <a:lnTo>
                    <a:pt x="1033653" y="477138"/>
                  </a:lnTo>
                  <a:lnTo>
                    <a:pt x="1033653" y="658749"/>
                  </a:lnTo>
                  <a:lnTo>
                    <a:pt x="1182624" y="658749"/>
                  </a:lnTo>
                  <a:lnTo>
                    <a:pt x="943229" y="803148"/>
                  </a:lnTo>
                  <a:lnTo>
                    <a:pt x="703707" y="658749"/>
                  </a:lnTo>
                  <a:lnTo>
                    <a:pt x="852805" y="658749"/>
                  </a:lnTo>
                  <a:lnTo>
                    <a:pt x="852805" y="477138"/>
                  </a:lnTo>
                  <a:lnTo>
                    <a:pt x="848925" y="429093"/>
                  </a:lnTo>
                  <a:lnTo>
                    <a:pt x="837694" y="383511"/>
                  </a:lnTo>
                  <a:lnTo>
                    <a:pt x="819722" y="341003"/>
                  </a:lnTo>
                  <a:lnTo>
                    <a:pt x="795620" y="302179"/>
                  </a:lnTo>
                  <a:lnTo>
                    <a:pt x="766000" y="267652"/>
                  </a:lnTo>
                  <a:lnTo>
                    <a:pt x="731473" y="238032"/>
                  </a:lnTo>
                  <a:lnTo>
                    <a:pt x="692649" y="213930"/>
                  </a:lnTo>
                  <a:lnTo>
                    <a:pt x="650141" y="195958"/>
                  </a:lnTo>
                  <a:lnTo>
                    <a:pt x="604559" y="184727"/>
                  </a:lnTo>
                  <a:lnTo>
                    <a:pt x="556514" y="180848"/>
                  </a:lnTo>
                  <a:lnTo>
                    <a:pt x="0" y="1808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908">
              <a:solidFill>
                <a:srgbClr val="522C57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5" name="object 9"/>
          <p:cNvPicPr/>
          <p:nvPr/>
        </p:nvPicPr>
        <p:blipFill>
          <a:blip r:embed="rId3"/>
          <a:stretch/>
        </p:blipFill>
        <p:spPr bwMode="auto">
          <a:xfrm>
            <a:off x="4179951" y="1530964"/>
            <a:ext cx="1419815" cy="13638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0400" y="4147029"/>
            <a:ext cx="1606700" cy="1542198"/>
          </a:xfrm>
          <a:prstGeom prst="rect">
            <a:avLst/>
          </a:prstGeom>
        </p:spPr>
      </p:pic>
      <p:graphicFrame>
        <p:nvGraphicFramePr>
          <p:cNvPr id="23" name="Diagrama 22"/>
          <p:cNvGraphicFramePr>
            <a:graphicFrameLocks xmlns:a="http://schemas.openxmlformats.org/drawingml/2006/main"/>
          </p:cNvGraphicFramePr>
          <p:nvPr/>
        </p:nvGraphicFramePr>
        <p:xfrm>
          <a:off x="5711851" y="1775013"/>
          <a:ext cx="6130525" cy="4585406"/>
          <a:chOff x="0" y="0"/>
          <a:chExt cx="6130525" cy="458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8" r:qs="rId9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010400" y="529451"/>
            <a:ext cx="1037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Niñas,</a:t>
            </a:r>
            <a:r>
              <a:rPr lang="es-MX" sz="2400" b="1" spc="-7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niños</a:t>
            </a:r>
            <a:r>
              <a:rPr lang="es-MX" sz="2400" b="1" spc="-7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4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adolescentes</a:t>
            </a:r>
            <a:r>
              <a:rPr lang="es-MX" sz="2400" b="1" spc="-8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lang="es-MX" sz="24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declaratoria</a:t>
            </a:r>
            <a:r>
              <a:rPr lang="es-MX" sz="24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adoptabilidad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lang="es-MX" sz="24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se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encuentran</a:t>
            </a:r>
            <a:r>
              <a:rPr lang="es-MX" sz="24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CAF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hasta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 Octubre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 por condición de salud</a:t>
            </a:r>
            <a:endParaRPr lang="es-EC"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6" name="object 11"/>
          <p:cNvGraphicFramePr>
            <a:graphicFrameLocks xmlns:a="http://schemas.openxmlformats.org/drawingml/2006/main" noGrp="1"/>
          </p:cNvGraphicFramePr>
          <p:nvPr/>
        </p:nvGraphicFramePr>
        <p:xfrm>
          <a:off x="3247180" y="1961142"/>
          <a:ext cx="5697640" cy="131571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897355"/>
                <a:gridCol w="629755"/>
                <a:gridCol w="903536"/>
                <a:gridCol w="734540"/>
                <a:gridCol w="1260473"/>
                <a:gridCol w="1221181"/>
                <a:gridCol w="25400"/>
                <a:gridCol w="25400"/>
              </a:tblGrid>
              <a:tr h="274320">
                <a:tc gridSpan="7">
                  <a:txBody>
                    <a:bodyPr/>
                    <a:p>
                      <a:pPr marL="635" algn="ctr">
                        <a:lnSpc>
                          <a:spcPts val="2055"/>
                        </a:lnSpc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NNA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CONDICIÓN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635" algn="ctr">
                        <a:lnSpc>
                          <a:spcPts val="2055"/>
                        </a:lnSpc>
                        <a:defRPr/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426084"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defRPr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gridSpan="2">
                  <a:txBody>
                    <a:bodyPr/>
                    <a:p>
                      <a:pPr marL="635" algn="ctr">
                        <a:lnSpc>
                          <a:spcPts val="1605"/>
                        </a:lnSpc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4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ENFERMEDAD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3">
                  <a:txBody>
                    <a:bodyPr/>
                    <a:p>
                      <a:pPr marL="686435">
                        <a:lnSpc>
                          <a:spcPct val="100000"/>
                        </a:lnSpc>
                        <a:spcBef>
                          <a:spcPts val="765"/>
                        </a:spcBef>
                        <a:defRPr/>
                      </a:pPr>
                      <a:r>
                        <a:rPr lang="es-MX"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DISCAPACIDAD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>
                        <a:defRPr/>
                      </a:pPr>
                      <a:endParaRPr lang="es-EC"/>
                    </a:p>
                  </a:txBody>
                  <a:tcPr marL="0" marR="0" marT="123189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endParaRPr lang="es-EC"/>
                    </a:p>
                  </a:txBody>
                  <a:tcPr marL="0" marR="0" marT="123189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26543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254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FÍSICO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  <a:defRPr/>
                      </a:pPr>
                      <a:r>
                        <a:rPr sz="14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s-EC"/>
                    </a:p>
                  </a:txBody>
                  <a:tcPr/>
                </a:tc>
              </a:tr>
              <a:tr h="349885"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es-EC"/>
                    </a:p>
                  </a:txBody>
                  <a:tcPr marL="0" marR="0" marT="247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es-EC"/>
                    </a:p>
                  </a:txBody>
                  <a:tcPr marL="0" marR="0" marT="247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1" name="object 12"/>
          <p:cNvPicPr/>
          <p:nvPr/>
        </p:nvPicPr>
        <p:blipFill>
          <a:blip r:embed="rId3"/>
          <a:stretch/>
        </p:blipFill>
        <p:spPr bwMode="auto">
          <a:xfrm>
            <a:off x="295130" y="1923156"/>
            <a:ext cx="1430540" cy="1438056"/>
          </a:xfrm>
          <a:prstGeom prst="rect">
            <a:avLst/>
          </a:prstGeom>
        </p:spPr>
      </p:pic>
      <p:pic>
        <p:nvPicPr>
          <p:cNvPr id="12" name="object 13"/>
          <p:cNvPicPr/>
          <p:nvPr/>
        </p:nvPicPr>
        <p:blipFill>
          <a:blip r:embed="rId4"/>
          <a:stretch/>
        </p:blipFill>
        <p:spPr bwMode="auto">
          <a:xfrm>
            <a:off x="10227212" y="1730326"/>
            <a:ext cx="1266093" cy="1406769"/>
          </a:xfrm>
          <a:prstGeom prst="rect">
            <a:avLst/>
          </a:prstGeom>
        </p:spPr>
      </p:pic>
      <p:pic>
        <p:nvPicPr>
          <p:cNvPr id="13" name="object 14"/>
          <p:cNvPicPr/>
          <p:nvPr/>
        </p:nvPicPr>
        <p:blipFill>
          <a:blip r:embed="rId5"/>
          <a:stretch/>
        </p:blipFill>
        <p:spPr bwMode="auto">
          <a:xfrm>
            <a:off x="572817" y="4086113"/>
            <a:ext cx="1246236" cy="1463040"/>
          </a:xfrm>
          <a:prstGeom prst="rect">
            <a:avLst/>
          </a:prstGeom>
        </p:spPr>
      </p:pic>
      <p:pic>
        <p:nvPicPr>
          <p:cNvPr id="14" name="object 15"/>
          <p:cNvPicPr/>
          <p:nvPr/>
        </p:nvPicPr>
        <p:blipFill>
          <a:blip r:embed="rId6"/>
          <a:stretch/>
        </p:blipFill>
        <p:spPr bwMode="auto">
          <a:xfrm>
            <a:off x="10337235" y="4262511"/>
            <a:ext cx="1046045" cy="1420837"/>
          </a:xfrm>
          <a:prstGeom prst="rect">
            <a:avLst/>
          </a:prstGeom>
        </p:spPr>
      </p:pic>
      <p:graphicFrame>
        <p:nvGraphicFramePr>
          <p:cNvPr id="37" name="Gráfico 36"/>
          <p:cNvGraphicFramePr>
            <a:graphicFrameLocks xmlns:a="http://schemas.openxmlformats.org/drawingml/2006/main"/>
          </p:cNvGraphicFramePr>
          <p:nvPr/>
        </p:nvGraphicFramePr>
        <p:xfrm>
          <a:off x="2032000" y="3480179"/>
          <a:ext cx="8128000" cy="327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216589" y="318710"/>
            <a:ext cx="10802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800" b="1">
                <a:solidFill>
                  <a:srgbClr val="002060"/>
                </a:solidFill>
              </a:rPr>
              <a:t>Niños,</a:t>
            </a:r>
            <a:r>
              <a:rPr lang="es-MX" sz="2800" b="1" spc="-50">
                <a:solidFill>
                  <a:srgbClr val="002060"/>
                </a:solidFill>
              </a:rPr>
              <a:t> </a:t>
            </a:r>
            <a:r>
              <a:rPr lang="es-MX" sz="2800" b="1">
                <a:solidFill>
                  <a:srgbClr val="002060"/>
                </a:solidFill>
              </a:rPr>
              <a:t>niñas</a:t>
            </a:r>
            <a:r>
              <a:rPr lang="es-MX" sz="2800" b="1" spc="-50">
                <a:solidFill>
                  <a:srgbClr val="002060"/>
                </a:solidFill>
              </a:rPr>
              <a:t> </a:t>
            </a:r>
            <a:r>
              <a:rPr lang="es-MX" sz="2800" b="1">
                <a:solidFill>
                  <a:srgbClr val="002060"/>
                </a:solidFill>
              </a:rPr>
              <a:t>y</a:t>
            </a:r>
            <a:r>
              <a:rPr lang="es-MX" sz="2800" b="1" spc="-30">
                <a:solidFill>
                  <a:srgbClr val="002060"/>
                </a:solidFill>
              </a:rPr>
              <a:t> </a:t>
            </a:r>
            <a:r>
              <a:rPr lang="es-MX" sz="2800" b="1">
                <a:solidFill>
                  <a:srgbClr val="002060"/>
                </a:solidFill>
              </a:rPr>
              <a:t>adolescentes</a:t>
            </a:r>
            <a:r>
              <a:rPr lang="es-MX" sz="2800" b="1" spc="-60">
                <a:solidFill>
                  <a:srgbClr val="002060"/>
                </a:solidFill>
              </a:rPr>
              <a:t> </a:t>
            </a:r>
            <a:r>
              <a:rPr lang="es-MX" sz="2800" b="1">
                <a:solidFill>
                  <a:srgbClr val="002060"/>
                </a:solidFill>
              </a:rPr>
              <a:t>adoptados nacional e internacional</a:t>
            </a:r>
            <a:r>
              <a:rPr lang="es-MX" sz="2800" b="1" spc="-55">
                <a:solidFill>
                  <a:srgbClr val="002060"/>
                </a:solidFill>
              </a:rPr>
              <a:t> </a:t>
            </a:r>
            <a:r>
              <a:rPr lang="es-MX" sz="2800" b="1">
                <a:solidFill>
                  <a:srgbClr val="002060"/>
                </a:solidFill>
              </a:rPr>
              <a:t>por</a:t>
            </a:r>
            <a:r>
              <a:rPr lang="es-MX" sz="2800" b="1" spc="-35">
                <a:solidFill>
                  <a:srgbClr val="002060"/>
                </a:solidFill>
              </a:rPr>
              <a:t> </a:t>
            </a:r>
            <a:r>
              <a:rPr lang="es-MX" sz="2800" b="1">
                <a:solidFill>
                  <a:srgbClr val="002060"/>
                </a:solidFill>
              </a:rPr>
              <a:t>Zonas</a:t>
            </a:r>
            <a:r>
              <a:rPr lang="es-MX" sz="2800" b="1" spc="-50">
                <a:solidFill>
                  <a:srgbClr val="002060"/>
                </a:solidFill>
              </a:rPr>
              <a:t> </a:t>
            </a:r>
            <a:r>
              <a:rPr lang="es-MX" sz="2800" b="1">
                <a:solidFill>
                  <a:srgbClr val="002060"/>
                </a:solidFill>
              </a:rPr>
              <a:t>en Octubre</a:t>
            </a:r>
            <a:endParaRPr lang="es-EC" sz="28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xmlns:a="http://schemas.openxmlformats.org/drawingml/2006/main" noGrp="1"/>
          </p:cNvGraphicFramePr>
          <p:nvPr/>
        </p:nvGraphicFramePr>
        <p:xfrm>
          <a:off x="1403212" y="1332643"/>
          <a:ext cx="3250673" cy="343239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712029"/>
                <a:gridCol w="968637"/>
                <a:gridCol w="1570007"/>
              </a:tblGrid>
              <a:tr h="445876">
                <a:tc gridSpan="3"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70"/>
                        </a:spcBef>
                        <a:defRPr/>
                      </a:pPr>
                      <a:r>
                        <a:rPr lang="es-MX" sz="140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NNA ADOPCIONES </a:t>
                      </a:r>
                      <a:endParaRPr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70"/>
                        </a:spcBef>
                        <a:defRPr/>
                      </a:pPr>
                      <a:r>
                        <a:rPr lang="es-MX" sz="140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OCTUBRE</a:t>
                      </a:r>
                      <a:endParaRPr sz="140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11912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  <a:defRPr/>
                      </a:pPr>
                      <a:r>
                        <a:rPr sz="12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ZONA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45720" algn="ctr">
                        <a:lnSpc>
                          <a:spcPct val="100000"/>
                        </a:lnSpc>
                        <a:spcBef>
                          <a:spcPts val="805"/>
                        </a:spcBef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NACIONALES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45720" algn="ctr">
                        <a:lnSpc>
                          <a:spcPct val="100000"/>
                        </a:lnSpc>
                        <a:spcBef>
                          <a:spcPts val="805"/>
                        </a:spcBef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INTERNACIONALES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203756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184953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lang="es-MX"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248036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lang="es-MX"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218364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226221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defRPr/>
                      </a:pPr>
                      <a:r>
                        <a:rPr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204716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lang="es-MX"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171630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defRPr/>
                      </a:pPr>
                      <a:r>
                        <a:rPr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203930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lang="es-MX"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211787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lang="es-MX" sz="1400" b="1" spc="-50">
                          <a:latin typeface="Calibri"/>
                          <a:cs typeface="Calibri"/>
                        </a:rPr>
                        <a:t>DMQ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sz="1400" spc="-5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192348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lang="es-MX" sz="14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lang="es-MX" sz="14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289736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gridSpan="2"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  <a:defRPr/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/>
          <a:stretch/>
        </p:blipFill>
        <p:spPr bwMode="auto">
          <a:xfrm>
            <a:off x="6093726" y="1294404"/>
            <a:ext cx="4234362" cy="374807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 bwMode="auto">
          <a:xfrm>
            <a:off x="1760562" y="5042481"/>
            <a:ext cx="8666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just">
              <a:lnSpc>
                <a:spcPct val="100000"/>
              </a:lnSpc>
              <a:spcBef>
                <a:spcPts val="1000"/>
              </a:spcBef>
              <a:buClr>
                <a:srgbClr val="5B9BD4"/>
              </a:buClr>
              <a:tabLst>
                <a:tab pos="264160" algn="l"/>
                <a:tab pos="4748530" algn="l"/>
              </a:tabLst>
              <a:defRPr/>
            </a:pPr>
            <a:r>
              <a:rPr lang="es-MX" sz="1200" b="1">
                <a:cs typeface="Arial"/>
              </a:rPr>
              <a:t>NOTA:</a:t>
            </a:r>
            <a:r>
              <a:rPr lang="es-MX" sz="1200">
                <a:cs typeface="Arial"/>
              </a:rPr>
              <a:t> En cuanto a NNA adoptados por familias internacionales, en el mes de octubre tenemos 0 adopciones internacionales con sentencia, y 6 adopciones nacionales con sentencia de adopción.</a:t>
            </a:r>
            <a:endParaRPr/>
          </a:p>
          <a:p>
            <a:pPr>
              <a:defRPr/>
            </a:pPr>
            <a:r>
              <a:rPr lang="es-MX" sz="1400"/>
              <a:t>	</a:t>
            </a:r>
            <a:endParaRPr lang="es-EC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 bwMode="auto">
          <a:xfrm>
            <a:off x="1162800" y="347539"/>
            <a:ext cx="824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s-EC" sz="3600" b="1">
              <a:solidFill>
                <a:srgbClr val="2D2D93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 bwMode="auto">
          <a:xfrm>
            <a:off x="1315200" y="489378"/>
            <a:ext cx="10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Niños,</a:t>
            </a:r>
            <a:r>
              <a:rPr lang="es-MX" sz="24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niñas</a:t>
            </a:r>
            <a:r>
              <a:rPr lang="es-MX" sz="24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4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adolescentes</a:t>
            </a:r>
            <a:r>
              <a:rPr lang="es-MX" sz="24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adoptados</a:t>
            </a:r>
            <a:r>
              <a:rPr lang="es-MX" sz="24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Octubre</a:t>
            </a:r>
            <a:endParaRPr lang="es-MX" sz="2400" b="1" spc="-1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defRPr/>
            </a:pP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respeto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s-MX" sz="24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Género,</a:t>
            </a:r>
            <a:r>
              <a:rPr lang="es-MX" sz="24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Grupo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4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Hermanos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4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Condición</a:t>
            </a:r>
            <a:r>
              <a:rPr lang="es-MX" sz="24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 spc="-10">
                <a:solidFill>
                  <a:srgbClr val="002060"/>
                </a:solidFill>
                <a:latin typeface="Arial"/>
                <a:cs typeface="Arial"/>
              </a:rPr>
              <a:t>Salud</a:t>
            </a:r>
            <a:endParaRPr lang="es-EC"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6" name="object 12"/>
          <p:cNvPicPr/>
          <p:nvPr/>
        </p:nvPicPr>
        <p:blipFill>
          <a:blip r:embed="rId3"/>
          <a:stretch/>
        </p:blipFill>
        <p:spPr bwMode="auto">
          <a:xfrm>
            <a:off x="425185" y="1482728"/>
            <a:ext cx="890015" cy="1539239"/>
          </a:xfrm>
          <a:prstGeom prst="rect">
            <a:avLst/>
          </a:prstGeom>
        </p:spPr>
      </p:pic>
      <p:graphicFrame>
        <p:nvGraphicFramePr>
          <p:cNvPr id="7" name="object 8"/>
          <p:cNvGraphicFramePr>
            <a:graphicFrameLocks xmlns:a="http://schemas.openxmlformats.org/drawingml/2006/main" noGrp="1"/>
          </p:cNvGraphicFramePr>
          <p:nvPr/>
        </p:nvGraphicFramePr>
        <p:xfrm>
          <a:off x="1706689" y="1366456"/>
          <a:ext cx="3376928" cy="15519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1049655"/>
                <a:gridCol w="1232534"/>
                <a:gridCol w="1094739"/>
              </a:tblGrid>
              <a:tr h="403860">
                <a:tc gridSpan="3">
                  <a:txBody>
                    <a:bodyPr/>
                    <a:p>
                      <a:pPr marL="785495">
                        <a:lnSpc>
                          <a:spcPct val="100000"/>
                        </a:lnSpc>
                        <a:spcBef>
                          <a:spcPts val="405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Respecto</a:t>
                      </a:r>
                      <a:r>
                        <a:rPr sz="1800" b="1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39420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Masculino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Femenino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58775"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9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  <a:tr h="34988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50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1600" b="1" spc="-20">
                          <a:latin typeface="Calibri"/>
                          <a:cs typeface="Calibri"/>
                        </a:rPr>
                        <a:t>100%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10"/>
          <p:cNvGraphicFramePr>
            <a:graphicFrameLocks xmlns:a="http://schemas.openxmlformats.org/drawingml/2006/main" noGrp="1"/>
          </p:cNvGraphicFramePr>
          <p:nvPr/>
        </p:nvGraphicFramePr>
        <p:xfrm>
          <a:off x="1696783" y="3262312"/>
          <a:ext cx="3377565" cy="170370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1227455"/>
                <a:gridCol w="1075055"/>
                <a:gridCol w="1075055"/>
              </a:tblGrid>
              <a:tr h="366395">
                <a:tc gridSpan="3">
                  <a:txBody>
                    <a:bodyPr/>
                    <a:p>
                      <a:pPr marL="582295">
                        <a:lnSpc>
                          <a:spcPct val="100000"/>
                        </a:lnSpc>
                        <a:spcBef>
                          <a:spcPts val="250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Hermanos/as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58165">
                <a:tc>
                  <a:txBody>
                    <a:bodyPr/>
                    <a:p>
                      <a:pPr marL="219710">
                        <a:lnSpc>
                          <a:spcPct val="100000"/>
                        </a:lnSpc>
                        <a:spcBef>
                          <a:spcPts val="175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</a:t>
                      </a:r>
                      <a:r>
                        <a:rPr sz="16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Hermanos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351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  <a:defRPr/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88620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  <a:tr h="3905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20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80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  <a:defRPr/>
                      </a:pPr>
                      <a:r>
                        <a:rPr sz="1600" b="1" spc="-20">
                          <a:latin typeface="Calibri"/>
                          <a:cs typeface="Calibri"/>
                        </a:rPr>
                        <a:t>100%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4"/>
          <p:cNvGraphicFramePr>
            <a:graphicFrameLocks xmlns:a="http://schemas.openxmlformats.org/drawingml/2006/main" noGrp="1"/>
          </p:cNvGraphicFramePr>
          <p:nvPr/>
        </p:nvGraphicFramePr>
        <p:xfrm>
          <a:off x="5814875" y="3021967"/>
          <a:ext cx="5582918" cy="190626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996950"/>
                <a:gridCol w="1148080"/>
                <a:gridCol w="1247774"/>
                <a:gridCol w="1313179"/>
                <a:gridCol w="876935"/>
              </a:tblGrid>
              <a:tr h="435609">
                <a:tc gridSpan="5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Condición</a:t>
                      </a:r>
                      <a:r>
                        <a:rPr sz="18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63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359410" marR="50165" indent="-299085">
                        <a:lnSpc>
                          <a:spcPct val="100000"/>
                        </a:lnSpc>
                        <a:spcBef>
                          <a:spcPts val="24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Enfermedad física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320675" marR="100330" indent="-210820">
                        <a:lnSpc>
                          <a:spcPct val="100000"/>
                        </a:lnSpc>
                        <a:spcBef>
                          <a:spcPts val="24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Enfermedad Mental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Discapacidad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436880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705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3810" algn="ctr">
                        <a:lnSpc>
                          <a:spcPct val="100000"/>
                        </a:lnSpc>
                        <a:spcBef>
                          <a:spcPts val="705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  <a:tr h="4699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60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20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20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  <a:defRPr/>
                      </a:pPr>
                      <a:r>
                        <a:rPr sz="1600" b="1" spc="-20">
                          <a:latin typeface="Calibri"/>
                          <a:cs typeface="Calibri"/>
                        </a:rPr>
                        <a:t>100%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0" name="object 7"/>
          <p:cNvPicPr/>
          <p:nvPr/>
        </p:nvPicPr>
        <p:blipFill>
          <a:blip r:embed="rId4"/>
          <a:stretch/>
        </p:blipFill>
        <p:spPr bwMode="auto">
          <a:xfrm>
            <a:off x="7598663" y="4997079"/>
            <a:ext cx="2253996" cy="1700782"/>
          </a:xfrm>
          <a:prstGeom prst="rect">
            <a:avLst/>
          </a:prstGeom>
        </p:spPr>
      </p:pic>
      <p:pic>
        <p:nvPicPr>
          <p:cNvPr id="11" name="object 5"/>
          <p:cNvPicPr/>
          <p:nvPr/>
        </p:nvPicPr>
        <p:blipFill>
          <a:blip r:embed="rId5"/>
          <a:stretch/>
        </p:blipFill>
        <p:spPr bwMode="auto">
          <a:xfrm>
            <a:off x="923543" y="5118998"/>
            <a:ext cx="1722120" cy="1578864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6"/>
          <a:stretch/>
        </p:blipFill>
        <p:spPr bwMode="auto">
          <a:xfrm>
            <a:off x="6361176" y="1495501"/>
            <a:ext cx="967740" cy="1246631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7"/>
          <a:stretch/>
        </p:blipFill>
        <p:spPr bwMode="auto">
          <a:xfrm>
            <a:off x="10610095" y="1066813"/>
            <a:ext cx="989055" cy="1555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010400" y="391514"/>
            <a:ext cx="10522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Niños,</a:t>
            </a:r>
            <a:r>
              <a:rPr lang="es-MX" sz="28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niñas</a:t>
            </a:r>
            <a:r>
              <a:rPr lang="es-MX" sz="28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8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adolescentes</a:t>
            </a:r>
            <a:r>
              <a:rPr lang="es-MX" sz="28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adoptados</a:t>
            </a:r>
            <a:r>
              <a:rPr lang="es-MX" sz="28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s-MX" sz="28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rango</a:t>
            </a:r>
            <a:r>
              <a:rPr lang="es-MX" sz="28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etario</a:t>
            </a:r>
            <a:r>
              <a:rPr lang="es-MX" sz="28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8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etnia</a:t>
            </a:r>
            <a:r>
              <a:rPr lang="es-MX" sz="2800" b="1" spc="-55">
                <a:solidFill>
                  <a:srgbClr val="002060"/>
                </a:solidFill>
                <a:latin typeface="Arial"/>
                <a:cs typeface="Arial"/>
              </a:rPr>
              <a:t> mes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800" b="1" spc="-40">
                <a:solidFill>
                  <a:srgbClr val="002060"/>
                </a:solidFill>
                <a:latin typeface="Arial"/>
                <a:cs typeface="Arial"/>
              </a:rPr>
              <a:t> Octubre</a:t>
            </a:r>
            <a:endParaRPr lang="es-EC" sz="28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8"/>
          <p:cNvGraphicFramePr>
            <a:graphicFrameLocks xmlns:a="http://schemas.openxmlformats.org/drawingml/2006/main" noGrp="1"/>
          </p:cNvGraphicFramePr>
          <p:nvPr/>
        </p:nvGraphicFramePr>
        <p:xfrm>
          <a:off x="505200" y="2124685"/>
          <a:ext cx="5369558" cy="155701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996950"/>
                <a:gridCol w="989330"/>
                <a:gridCol w="1134109"/>
                <a:gridCol w="1006474"/>
                <a:gridCol w="1242694"/>
              </a:tblGrid>
              <a:tr h="326390">
                <a:tc gridSpan="5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9720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0-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5-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6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6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r>
                        <a:rPr sz="16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sz="16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más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298887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  <a:tr h="413384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70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b="1" spc="-20">
                          <a:latin typeface="Calibri"/>
                          <a:cs typeface="Calibri"/>
                        </a:rPr>
                        <a:t>100</a:t>
                      </a:r>
                      <a:r>
                        <a:rPr sz="1600" b="1" spc="-2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9"/>
          <p:cNvGraphicFramePr>
            <a:graphicFrameLocks xmlns:a="http://schemas.openxmlformats.org/drawingml/2006/main" noGrp="1"/>
          </p:cNvGraphicFramePr>
          <p:nvPr/>
        </p:nvGraphicFramePr>
        <p:xfrm>
          <a:off x="6695806" y="2055641"/>
          <a:ext cx="4523105" cy="169510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922655"/>
                <a:gridCol w="1220739"/>
                <a:gridCol w="1505951"/>
                <a:gridCol w="873760"/>
              </a:tblGrid>
              <a:tr h="326390">
                <a:tc gridSpan="4"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NNA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adoptados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según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etnia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16101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  <a:defRPr/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Mestiza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90"/>
                        </a:spcBef>
                        <a:defRPr/>
                      </a:pP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Afro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s-EC"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cuatoriana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11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  <a:defRPr/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Indígena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16523"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464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4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4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4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  <a:tr h="413384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b="1" spc="-2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b="1" spc="-2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sz="1600" b="1" spc="-25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lang="es-MX" sz="1600" b="1" spc="-25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25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defRPr/>
                      </a:pPr>
                      <a:r>
                        <a:rPr sz="1600" b="1" spc="-20">
                          <a:latin typeface="Calibri"/>
                          <a:cs typeface="Calibri"/>
                        </a:rPr>
                        <a:t>100%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57052" y="4460769"/>
            <a:ext cx="2428931" cy="1912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6444" y="0"/>
            <a:ext cx="2168978" cy="4269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60354" y="6339696"/>
            <a:ext cx="2632982" cy="518304"/>
          </a:xfrm>
          <a:prstGeom prst="rect">
            <a:avLst/>
          </a:prstGeom>
        </p:spPr>
      </p:pic>
      <p:pic>
        <p:nvPicPr>
          <p:cNvPr id="8" name="Imagen 7" descr="LOGOS NUEVO ECUADOR PILARES_1-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93264" y="2127504"/>
            <a:ext cx="7205471" cy="2602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5778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52579" y="5539319"/>
            <a:ext cx="2453821" cy="47836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 bwMode="auto">
          <a:xfrm>
            <a:off x="1032051" y="2390371"/>
            <a:ext cx="5295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4800" i="1">
                <a:solidFill>
                  <a:srgbClr val="FFFFFF"/>
                </a:solidFill>
                <a:latin typeface="Cambria"/>
                <a:ea typeface="Cambria"/>
              </a:rPr>
              <a:t>INFORME</a:t>
            </a:r>
            <a:br>
              <a:rPr lang="es-MX" sz="4800" i="1">
                <a:solidFill>
                  <a:srgbClr val="FFFFFF"/>
                </a:solidFill>
                <a:latin typeface="Cambria"/>
                <a:ea typeface="Cambria"/>
              </a:rPr>
            </a:br>
            <a:r>
              <a:rPr lang="es-MX" sz="4800" i="1">
                <a:solidFill>
                  <a:srgbClr val="FFFFFF"/>
                </a:solidFill>
                <a:latin typeface="Cambria"/>
                <a:ea typeface="Cambria"/>
              </a:rPr>
              <a:t>OCTUBRE</a:t>
            </a:r>
            <a:endParaRPr/>
          </a:p>
          <a:p>
            <a:pPr algn="ctr">
              <a:defRPr/>
            </a:pPr>
            <a:r>
              <a:rPr lang="es-MX" sz="4800" i="1" spc="-20">
                <a:solidFill>
                  <a:srgbClr val="FFFFFF"/>
                </a:solidFill>
                <a:latin typeface="Cambria"/>
                <a:ea typeface="Cambria"/>
              </a:rPr>
              <a:t>2025</a:t>
            </a:r>
            <a:endParaRPr lang="es-EC"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Paralelogramo 1"/>
          <p:cNvSpPr/>
          <p:nvPr/>
        </p:nvSpPr>
        <p:spPr bwMode="auto">
          <a:xfrm>
            <a:off x="362440" y="338466"/>
            <a:ext cx="4574371" cy="871133"/>
          </a:xfrm>
          <a:prstGeom prst="parallelogram">
            <a:avLst>
              <a:gd name="adj" fmla="val 25000"/>
            </a:avLst>
          </a:prstGeom>
          <a:solidFill>
            <a:srgbClr val="FFC7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9" name="CuadroTexto 18"/>
          <p:cNvSpPr txBox="1"/>
          <p:nvPr/>
        </p:nvSpPr>
        <p:spPr bwMode="auto">
          <a:xfrm>
            <a:off x="555302" y="525731"/>
            <a:ext cx="4188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2000" b="1" i="1">
                <a:solidFill>
                  <a:srgbClr val="2D2D93"/>
                </a:solidFill>
                <a:latin typeface="Montserrat"/>
              </a:rPr>
              <a:t>Ministerio de Desarrollo Humano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alphaModFix amt="30000"/>
          </a:blip>
          <a:srcRect l="0" t="0" r="0" b="12869"/>
          <a:stretch/>
        </p:blipFill>
        <p:spPr bwMode="auto">
          <a:xfrm>
            <a:off x="4267200" y="1178528"/>
            <a:ext cx="7772400" cy="4599972"/>
          </a:xfrm>
          <a:prstGeom prst="rect">
            <a:avLst/>
          </a:prstGeom>
        </p:spPr>
      </p:pic>
      <p:pic>
        <p:nvPicPr>
          <p:cNvPr id="11" name="Imagen 10" descr="LOGOS NUEVO ECUADOR PILARES_1-2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319620" y="5678490"/>
            <a:ext cx="3540813" cy="1279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49577" cy="69478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alphaModFix amt="85000"/>
          </a:blip>
          <a:stretch/>
        </p:blipFill>
        <p:spPr bwMode="auto">
          <a:xfrm>
            <a:off x="-1" y="0"/>
            <a:ext cx="12227121" cy="69478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alphaModFix amt="80000"/>
          </a:blip>
          <a:srcRect l="3293" t="0" r="2853" b="12869"/>
          <a:stretch/>
        </p:blipFill>
        <p:spPr bwMode="auto">
          <a:xfrm>
            <a:off x="0" y="-42070"/>
            <a:ext cx="11697629" cy="7031947"/>
          </a:xfrm>
          <a:prstGeom prst="rect">
            <a:avLst/>
          </a:prstGeom>
        </p:spPr>
      </p:pic>
      <p:sp>
        <p:nvSpPr>
          <p:cNvPr id="2" name="Paralelogramo 1"/>
          <p:cNvSpPr/>
          <p:nvPr/>
        </p:nvSpPr>
        <p:spPr bwMode="auto">
          <a:xfrm>
            <a:off x="2264898" y="452145"/>
            <a:ext cx="6822831" cy="982760"/>
          </a:xfrm>
          <a:prstGeom prst="parallelogram">
            <a:avLst>
              <a:gd name="adj" fmla="val 25000"/>
            </a:avLst>
          </a:prstGeom>
          <a:solidFill>
            <a:srgbClr val="FFC7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0" name="CuadroTexto 9"/>
          <p:cNvSpPr txBox="1"/>
          <p:nvPr/>
        </p:nvSpPr>
        <p:spPr bwMode="auto">
          <a:xfrm>
            <a:off x="1918447" y="452146"/>
            <a:ext cx="745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3200" b="1" i="1">
                <a:solidFill>
                  <a:srgbClr val="2D2D93"/>
                </a:solidFill>
                <a:latin typeface="Arial"/>
                <a:cs typeface="Arial"/>
              </a:rPr>
              <a:t>ESTADISTICAS OCTUBRE </a:t>
            </a:r>
            <a:endParaRPr/>
          </a:p>
          <a:p>
            <a:pPr algn="ctr">
              <a:defRPr/>
            </a:pPr>
            <a:r>
              <a:rPr lang="es-EC" sz="3200" b="1" i="1">
                <a:solidFill>
                  <a:srgbClr val="2D2D93"/>
                </a:solidFill>
                <a:latin typeface="Arial"/>
                <a:cs typeface="Arial"/>
              </a:rPr>
              <a:t>2025</a:t>
            </a:r>
            <a:endParaRPr/>
          </a:p>
        </p:txBody>
      </p:sp>
      <p:pic>
        <p:nvPicPr>
          <p:cNvPr id="8" name="Imagen 7" descr="LOGOS NUEVO ECUADOR PILARES_1-6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617044" y="5789448"/>
            <a:ext cx="2957911" cy="1068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010400" y="195139"/>
            <a:ext cx="1030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Procesos</a:t>
            </a:r>
            <a:r>
              <a:rPr lang="es-MX" sz="2400" b="1" spc="-55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de</a:t>
            </a:r>
            <a:r>
              <a:rPr lang="es-MX" sz="2400" b="1" spc="-50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candidatos</a:t>
            </a:r>
            <a:r>
              <a:rPr lang="es-MX" sz="2400" b="1" spc="-70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adoptantes</a:t>
            </a:r>
            <a:r>
              <a:rPr lang="es-MX" sz="2400" b="1" spc="-50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en</a:t>
            </a:r>
            <a:r>
              <a:rPr lang="es-MX" sz="2400" b="1" spc="-50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las</a:t>
            </a:r>
            <a:r>
              <a:rPr lang="es-MX" sz="2400" b="1" spc="-55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Unidades</a:t>
            </a:r>
            <a:r>
              <a:rPr lang="es-MX" sz="2400" b="1" spc="-60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Técnicas</a:t>
            </a:r>
            <a:r>
              <a:rPr lang="es-MX" sz="2400" b="1" spc="-65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 spc="-25">
                <a:solidFill>
                  <a:srgbClr val="4B3CA8"/>
                </a:solidFill>
                <a:latin typeface="Arial"/>
                <a:ea typeface="Arial"/>
                <a:cs typeface="Arial"/>
              </a:rPr>
              <a:t>de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Adopciones</a:t>
            </a:r>
            <a:r>
              <a:rPr lang="es-MX" sz="2400" b="1" spc="-35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a</a:t>
            </a:r>
            <a:r>
              <a:rPr lang="es-MX" sz="2400" b="1" spc="-15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nivel</a:t>
            </a:r>
            <a:r>
              <a:rPr lang="es-MX" sz="2400" b="1" spc="-20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nacional</a:t>
            </a:r>
            <a:r>
              <a:rPr lang="es-MX" sz="2400" b="1" spc="-35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realizados</a:t>
            </a:r>
            <a:r>
              <a:rPr lang="es-MX" sz="2400" b="1" spc="-10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en</a:t>
            </a:r>
            <a:r>
              <a:rPr lang="es-MX" sz="2400" b="1" spc="-20">
                <a:solidFill>
                  <a:srgbClr val="4B3CA8"/>
                </a:solidFill>
                <a:latin typeface="Arial"/>
                <a:ea typeface="Arial"/>
                <a:cs typeface="Arial"/>
              </a:rPr>
              <a:t> el mes de Octubre</a:t>
            </a:r>
            <a:r>
              <a:rPr lang="es-MX" sz="2400" b="1" spc="-10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>
                <a:solidFill>
                  <a:srgbClr val="4B3CA8"/>
                </a:solidFill>
                <a:latin typeface="Arial"/>
                <a:ea typeface="Arial"/>
                <a:cs typeface="Arial"/>
              </a:rPr>
              <a:t>de</a:t>
            </a:r>
            <a:r>
              <a:rPr lang="es-MX" sz="2400" b="1" spc="-15">
                <a:solidFill>
                  <a:srgbClr val="4B3CA8"/>
                </a:solidFill>
                <a:latin typeface="Arial"/>
                <a:ea typeface="Arial"/>
                <a:cs typeface="Arial"/>
              </a:rPr>
              <a:t> </a:t>
            </a:r>
            <a:r>
              <a:rPr lang="es-MX" sz="2400" b="1" spc="-20">
                <a:solidFill>
                  <a:srgbClr val="4B3CA8"/>
                </a:solidFill>
                <a:latin typeface="Arial"/>
                <a:ea typeface="Arial"/>
                <a:cs typeface="Arial"/>
              </a:rPr>
              <a:t>2025</a:t>
            </a:r>
            <a:endParaRPr lang="es-EC" sz="2400" b="1">
              <a:solidFill>
                <a:srgbClr val="2D2D93"/>
              </a:solidFill>
              <a:latin typeface="Arial"/>
              <a:cs typeface="Arial"/>
            </a:endParaRPr>
          </a:p>
        </p:txBody>
      </p:sp>
      <p:grpSp>
        <p:nvGrpSpPr>
          <p:cNvPr id="4" name="object 14"/>
          <p:cNvGrpSpPr/>
          <p:nvPr/>
        </p:nvGrpSpPr>
        <p:grpSpPr bwMode="auto">
          <a:xfrm>
            <a:off x="1854537" y="1161333"/>
            <a:ext cx="664845" cy="604431"/>
            <a:chOff x="2334726" y="1065215"/>
            <a:chExt cx="664845" cy="672465"/>
          </a:xfrm>
        </p:grpSpPr>
        <p:pic>
          <p:nvPicPr>
            <p:cNvPr id="5" name="object 15"/>
            <p:cNvPicPr/>
            <p:nvPr/>
          </p:nvPicPr>
          <p:blipFill>
            <a:blip r:embed="rId3"/>
            <a:stretch/>
          </p:blipFill>
          <p:spPr bwMode="auto">
            <a:xfrm>
              <a:off x="2334726" y="1065215"/>
              <a:ext cx="664545" cy="672204"/>
            </a:xfrm>
            <a:prstGeom prst="rect">
              <a:avLst/>
            </a:prstGeom>
          </p:spPr>
        </p:pic>
        <p:pic>
          <p:nvPicPr>
            <p:cNvPr id="6" name="object 16"/>
            <p:cNvPicPr/>
            <p:nvPr/>
          </p:nvPicPr>
          <p:blipFill>
            <a:blip r:embed="rId4"/>
            <a:stretch/>
          </p:blipFill>
          <p:spPr bwMode="auto">
            <a:xfrm>
              <a:off x="2368296" y="1075943"/>
              <a:ext cx="597408" cy="605027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59766" y="1960659"/>
            <a:ext cx="487722" cy="5243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59766" y="2569929"/>
            <a:ext cx="530398" cy="6484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005117" y="3320959"/>
            <a:ext cx="506012" cy="4450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75848" y="4059467"/>
            <a:ext cx="542591" cy="4565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998259" y="4682327"/>
            <a:ext cx="573074" cy="6523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948413" y="5492098"/>
            <a:ext cx="597460" cy="5364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943389" y="6181160"/>
            <a:ext cx="682811" cy="560881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 bwMode="auto">
          <a:xfrm rot="10800000">
            <a:off x="2779761" y="5440893"/>
            <a:ext cx="1505635" cy="6050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82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769684" y="3993572"/>
            <a:ext cx="1509545" cy="64013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822160" y="3277576"/>
            <a:ext cx="1457070" cy="64013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838080" y="2580098"/>
            <a:ext cx="1457070" cy="64013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838080" y="1844825"/>
            <a:ext cx="1457070" cy="64013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822160" y="1107341"/>
            <a:ext cx="1457070" cy="64013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795920" y="6116687"/>
            <a:ext cx="1483308" cy="64013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822160" y="4750330"/>
            <a:ext cx="1457070" cy="64013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5989297" y="3395456"/>
            <a:ext cx="518205" cy="371888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 bwMode="auto">
          <a:xfrm>
            <a:off x="3433471" y="1263851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41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 bwMode="auto">
          <a:xfrm>
            <a:off x="3433471" y="1988169"/>
            <a:ext cx="4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19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 bwMode="auto">
          <a:xfrm>
            <a:off x="3433471" y="2761861"/>
            <a:ext cx="48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20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 bwMode="auto">
          <a:xfrm>
            <a:off x="3487676" y="3429000"/>
            <a:ext cx="50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11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 bwMode="auto">
          <a:xfrm>
            <a:off x="3449495" y="4152269"/>
            <a:ext cx="50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14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 bwMode="auto">
          <a:xfrm>
            <a:off x="3495818" y="4913452"/>
            <a:ext cx="33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2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 bwMode="auto">
          <a:xfrm>
            <a:off x="3454557" y="5596143"/>
            <a:ext cx="4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10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 bwMode="auto">
          <a:xfrm>
            <a:off x="3433471" y="6223084"/>
            <a:ext cx="4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8</a:t>
            </a:r>
            <a:endParaRPr lang="es-EC">
              <a:solidFill>
                <a:schemeClr val="bg1"/>
              </a:solidFill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890541" y="2749265"/>
            <a:ext cx="5127179" cy="60965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872251" y="1267957"/>
            <a:ext cx="5127179" cy="60965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872251" y="3992916"/>
            <a:ext cx="5127179" cy="60965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040551" y="5355822"/>
            <a:ext cx="4997167" cy="60965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908829" y="1974387"/>
            <a:ext cx="5090601" cy="59746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927849" y="4682327"/>
            <a:ext cx="5090601" cy="597460"/>
          </a:xfrm>
          <a:prstGeom prst="rect">
            <a:avLst/>
          </a:prstGeom>
        </p:spPr>
      </p:pic>
      <p:grpSp>
        <p:nvGrpSpPr>
          <p:cNvPr id="52" name="object 83"/>
          <p:cNvGrpSpPr/>
          <p:nvPr/>
        </p:nvGrpSpPr>
        <p:grpSpPr bwMode="auto">
          <a:xfrm>
            <a:off x="4927849" y="6074908"/>
            <a:ext cx="5096510" cy="596265"/>
            <a:chOff x="4745746" y="2404823"/>
            <a:chExt cx="5096510" cy="596265"/>
          </a:xfrm>
        </p:grpSpPr>
        <p:pic>
          <p:nvPicPr>
            <p:cNvPr id="53" name="object 84"/>
            <p:cNvPicPr/>
            <p:nvPr/>
          </p:nvPicPr>
          <p:blipFill>
            <a:blip r:embed="rId16"/>
            <a:stretch/>
          </p:blipFill>
          <p:spPr bwMode="auto">
            <a:xfrm>
              <a:off x="4745746" y="2404823"/>
              <a:ext cx="5096239" cy="547188"/>
            </a:xfrm>
            <a:prstGeom prst="rect">
              <a:avLst/>
            </a:prstGeom>
          </p:spPr>
        </p:pic>
        <p:pic>
          <p:nvPicPr>
            <p:cNvPr id="54" name="object 85"/>
            <p:cNvPicPr/>
            <p:nvPr/>
          </p:nvPicPr>
          <p:blipFill>
            <a:blip r:embed="rId17"/>
            <a:stretch/>
          </p:blipFill>
          <p:spPr bwMode="auto">
            <a:xfrm>
              <a:off x="6126479" y="2414015"/>
              <a:ext cx="2435352" cy="586739"/>
            </a:xfrm>
            <a:prstGeom prst="rect">
              <a:avLst/>
            </a:prstGeom>
          </p:spPr>
        </p:pic>
        <p:sp>
          <p:nvSpPr>
            <p:cNvPr id="55" name="object 86"/>
            <p:cNvSpPr/>
            <p:nvPr/>
          </p:nvSpPr>
          <p:spPr bwMode="auto">
            <a:xfrm>
              <a:off x="4766309" y="2425445"/>
              <a:ext cx="4991100" cy="441959"/>
            </a:xfrm>
            <a:custGeom>
              <a:avLst/>
              <a:gdLst/>
              <a:ahLst/>
              <a:cxnLst/>
              <a:rect l="l" t="t" r="r" b="b"/>
              <a:pathLst>
                <a:path w="4991100" h="441960" fill="norm" stroke="1" extrusionOk="0">
                  <a:moveTo>
                    <a:pt x="4991099" y="0"/>
                  </a:moveTo>
                  <a:lnTo>
                    <a:pt x="220979" y="0"/>
                  </a:lnTo>
                  <a:lnTo>
                    <a:pt x="0" y="220979"/>
                  </a:lnTo>
                  <a:lnTo>
                    <a:pt x="220979" y="441959"/>
                  </a:lnTo>
                  <a:lnTo>
                    <a:pt x="4991099" y="441959"/>
                  </a:lnTo>
                  <a:lnTo>
                    <a:pt x="4991099" y="0"/>
                  </a:lnTo>
                  <a:close/>
                </a:path>
              </a:pathLst>
            </a:custGeom>
            <a:solidFill>
              <a:srgbClr val="97568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87"/>
            <p:cNvSpPr/>
            <p:nvPr/>
          </p:nvSpPr>
          <p:spPr bwMode="auto">
            <a:xfrm>
              <a:off x="4766309" y="2425445"/>
              <a:ext cx="4991100" cy="441959"/>
            </a:xfrm>
            <a:custGeom>
              <a:avLst/>
              <a:gdLst/>
              <a:ahLst/>
              <a:cxnLst/>
              <a:rect l="l" t="t" r="r" b="b"/>
              <a:pathLst>
                <a:path w="4991100" h="441960" fill="norm" stroke="1" extrusionOk="0">
                  <a:moveTo>
                    <a:pt x="4991099" y="0"/>
                  </a:moveTo>
                  <a:lnTo>
                    <a:pt x="220979" y="0"/>
                  </a:lnTo>
                  <a:lnTo>
                    <a:pt x="0" y="220979"/>
                  </a:lnTo>
                  <a:lnTo>
                    <a:pt x="220979" y="441959"/>
                  </a:lnTo>
                  <a:lnTo>
                    <a:pt x="4991099" y="441959"/>
                  </a:lnTo>
                  <a:lnTo>
                    <a:pt x="4991099" y="0"/>
                  </a:lnTo>
                  <a:close/>
                </a:path>
              </a:pathLst>
            </a:custGeom>
            <a:grpFill/>
            <a:ln w="25907">
              <a:solidFill>
                <a:srgbClr val="97568D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57" name="Imagen 56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908830" y="3354017"/>
            <a:ext cx="5090601" cy="597460"/>
          </a:xfrm>
          <a:prstGeom prst="rect">
            <a:avLst/>
          </a:prstGeom>
        </p:spPr>
      </p:pic>
      <p:sp>
        <p:nvSpPr>
          <p:cNvPr id="58" name="CuadroTexto 57"/>
          <p:cNvSpPr txBox="1"/>
          <p:nvPr/>
        </p:nvSpPr>
        <p:spPr bwMode="auto">
          <a:xfrm>
            <a:off x="5766318" y="1340096"/>
            <a:ext cx="354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Registro  de personas solicitantes 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 bwMode="auto">
          <a:xfrm>
            <a:off x="6248399" y="2088451"/>
            <a:ext cx="354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Entrevistas Iniciales 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 bwMode="auto">
          <a:xfrm>
            <a:off x="6426948" y="3472134"/>
            <a:ext cx="354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Solicitud de Adopción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 bwMode="auto">
          <a:xfrm>
            <a:off x="6248399" y="2835688"/>
            <a:ext cx="275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Formación Continua  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 bwMode="auto">
          <a:xfrm>
            <a:off x="6307853" y="4075240"/>
            <a:ext cx="280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Estudios de Hogar 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 bwMode="auto">
          <a:xfrm>
            <a:off x="6426948" y="4796392"/>
            <a:ext cx="249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Remitidos a Terapia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 bwMode="auto">
          <a:xfrm>
            <a:off x="6248399" y="5499366"/>
            <a:ext cx="280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Declaratorias de Idoneidad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 bwMode="auto">
          <a:xfrm>
            <a:off x="5659962" y="6223084"/>
            <a:ext cx="413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>
                <a:solidFill>
                  <a:schemeClr val="bg1"/>
                </a:solidFill>
              </a:rPr>
              <a:t>Expedientes de familias remitidas al CAF</a:t>
            </a:r>
            <a:endParaRPr lang="es-EC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612393" y="550350"/>
            <a:ext cx="7277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Procesos</a:t>
            </a:r>
            <a:r>
              <a:rPr lang="es-MX" sz="28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800" b="1" spc="-55">
                <a:solidFill>
                  <a:srgbClr val="002060"/>
                </a:solidFill>
                <a:latin typeface="Arial"/>
                <a:cs typeface="Arial"/>
              </a:rPr>
              <a:t> solicitantes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8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las</a:t>
            </a:r>
            <a:r>
              <a:rPr lang="es-MX" sz="28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 spc="-10">
                <a:solidFill>
                  <a:srgbClr val="002060"/>
                </a:solidFill>
                <a:latin typeface="Arial"/>
                <a:cs typeface="Arial"/>
              </a:rPr>
              <a:t>Unidades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Técnicas</a:t>
            </a:r>
            <a:r>
              <a:rPr lang="es-MX" sz="2800" b="1" spc="-1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800" b="1" spc="-1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Adopciones</a:t>
            </a:r>
            <a:r>
              <a:rPr lang="es-MX" sz="28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s-MX" sz="2800" b="1" spc="-1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>
                <a:solidFill>
                  <a:srgbClr val="002060"/>
                </a:solidFill>
                <a:latin typeface="Arial"/>
                <a:cs typeface="Arial"/>
              </a:rPr>
              <a:t>nivel</a:t>
            </a:r>
            <a:r>
              <a:rPr lang="es-MX" sz="2800" b="1" spc="-1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800" b="1" spc="-10">
                <a:solidFill>
                  <a:srgbClr val="002060"/>
                </a:solidFill>
                <a:latin typeface="Arial"/>
                <a:cs typeface="Arial"/>
              </a:rPr>
              <a:t>nacional</a:t>
            </a:r>
            <a:endParaRPr lang="es-EC" sz="28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xmlns:a="http://schemas.openxmlformats.org/drawingml/2006/main" noGrp="1"/>
          </p:cNvGraphicFramePr>
          <p:nvPr/>
        </p:nvGraphicFramePr>
        <p:xfrm>
          <a:off x="1137009" y="2000558"/>
          <a:ext cx="9902822" cy="429739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625475"/>
                <a:gridCol w="1212728"/>
                <a:gridCol w="1201003"/>
                <a:gridCol w="892714"/>
                <a:gridCol w="973454"/>
                <a:gridCol w="896620"/>
                <a:gridCol w="1110615"/>
                <a:gridCol w="1059179"/>
                <a:gridCol w="939800"/>
                <a:gridCol w="991234"/>
              </a:tblGrid>
              <a:tr h="466090">
                <a:tc gridSpan="10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  <a:defRPr/>
                      </a:pPr>
                      <a:r>
                        <a:rPr lang="es-MX" sz="1600" b="1" spc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OCTUBRE</a:t>
                      </a:r>
                      <a:r>
                        <a:rPr lang="es-MX" sz="1600" b="1" spc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67385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9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ZONA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65100" marR="158114" indent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  <a:defRPr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NÚMERO</a:t>
                      </a:r>
                      <a:r>
                        <a:rPr sz="9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SOLICITUDES</a:t>
                      </a:r>
                      <a:r>
                        <a:rPr sz="9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INFORMACIÓN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63195" marR="154305" indent="-1905" algn="ctr">
                        <a:lnSpc>
                          <a:spcPct val="100000"/>
                        </a:lnSpc>
                        <a:spcBef>
                          <a:spcPts val="960"/>
                        </a:spcBef>
                        <a:defRPr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REGISTRO</a:t>
                      </a:r>
                      <a:r>
                        <a:rPr sz="9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FAMILIAS SOLICITANTES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1615" marR="56515" indent="-155575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ENTREVISTA INICIAL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6690" marR="127000" indent="-50800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FORMACIÓN CONTÍNUA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 marR="36195" indent="-96520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SOLICITUD</a:t>
                      </a:r>
                      <a:r>
                        <a:rPr sz="9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ADOPCIÓN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9554" marR="13335" indent="-227329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INFORME</a:t>
                      </a:r>
                      <a:r>
                        <a:rPr sz="900" b="1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ESTUDIO </a:t>
                      </a: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HOGAR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27635" marR="118745" indent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  <a:defRPr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REMISIÓN</a:t>
                      </a:r>
                      <a:r>
                        <a:rPr sz="9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PROCESO PSICOLÓGICO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  <a:defRPr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1454" marR="191769" indent="-9525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9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FAMILIAS IDÓNEAS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86995" marR="78105" algn="ctr">
                        <a:lnSpc>
                          <a:spcPct val="100000"/>
                        </a:lnSpc>
                        <a:spcBef>
                          <a:spcPts val="960"/>
                        </a:spcBef>
                        <a:defRPr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FAMILIAS</a:t>
                      </a:r>
                      <a:r>
                        <a:rPr sz="9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 </a:t>
                      </a: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INGRESAN</a:t>
                      </a:r>
                      <a:r>
                        <a:rPr sz="9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 CAF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13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  <a:defRPr/>
                      </a:pPr>
                      <a:r>
                        <a:rPr sz="1400" b="1" spc="-5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13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  <a:defRPr/>
                      </a:pPr>
                      <a:r>
                        <a:rPr sz="1400" b="1" spc="-5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5594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5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13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1400" b="1" spc="-5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 marL="9525" marR="9525" marT="9525" marB="0" anchor="b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003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  <a:defRPr/>
                      </a:pPr>
                      <a:r>
                        <a:rPr sz="1400" b="1" spc="-5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13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1400" b="1" spc="-5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13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1400" b="1" spc="-5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13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1400" b="1" spc="-5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13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lang="es-MX" sz="1400" b="1" spc="-50">
                          <a:latin typeface="Arial"/>
                          <a:cs typeface="Arial"/>
                        </a:rPr>
                        <a:t>DMQ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13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1400" b="1" spc="-10"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/>
                    </a:p>
                  </a:txBody>
                  <a:tcPr marL="9525" marR="9525" marT="9525" marB="0" anchor="ctr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F3BFE7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92263" y="489378"/>
            <a:ext cx="1828959" cy="1018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010400" y="550933"/>
            <a:ext cx="1046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Perfil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del NNA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están</a:t>
            </a:r>
            <a:r>
              <a:rPr lang="es-MX" sz="20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calificados</a:t>
            </a:r>
            <a:r>
              <a:rPr lang="es-MX" sz="20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las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solicitantes</a:t>
            </a:r>
            <a:r>
              <a:rPr lang="es-MX" sz="20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0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espera</a:t>
            </a:r>
            <a:r>
              <a:rPr lang="es-MX" sz="20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 spc="-25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asignación,</a:t>
            </a:r>
            <a:r>
              <a:rPr lang="es-MX" sz="20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Comité</a:t>
            </a:r>
            <a:r>
              <a:rPr lang="es-MX" sz="20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Asignación</a:t>
            </a:r>
            <a:r>
              <a:rPr lang="es-MX" sz="20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Familiar</a:t>
            </a:r>
            <a:r>
              <a:rPr lang="es-MX" sz="20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(CAF)</a:t>
            </a:r>
            <a:r>
              <a:rPr lang="es-MX" sz="2000" b="1" spc="-35">
                <a:solidFill>
                  <a:srgbClr val="002060"/>
                </a:solidFill>
                <a:latin typeface="Arial"/>
                <a:cs typeface="Arial"/>
              </a:rPr>
              <a:t> en el mes de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Octubre</a:t>
            </a:r>
            <a:endParaRPr lang="es-EC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71766" y="395816"/>
            <a:ext cx="1682642" cy="10181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9299" y="5102867"/>
            <a:ext cx="1402202" cy="1396105"/>
          </a:xfrm>
          <a:prstGeom prst="rect">
            <a:avLst/>
          </a:prstGeom>
        </p:spPr>
      </p:pic>
      <p:graphicFrame>
        <p:nvGraphicFramePr>
          <p:cNvPr id="7" name="object 4"/>
          <p:cNvGraphicFramePr>
            <a:graphicFrameLocks xmlns:a="http://schemas.openxmlformats.org/drawingml/2006/main" noGrp="1"/>
          </p:cNvGraphicFramePr>
          <p:nvPr/>
        </p:nvGraphicFramePr>
        <p:xfrm>
          <a:off x="725658" y="1719426"/>
          <a:ext cx="4512945" cy="115951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1504315"/>
                <a:gridCol w="1504315"/>
                <a:gridCol w="1504315"/>
              </a:tblGrid>
              <a:tr h="348615">
                <a:tc grid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Conformación</a:t>
                      </a:r>
                      <a:r>
                        <a:rPr sz="1800" b="1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familia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3370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  <a:defRPr/>
                      </a:pP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PAREJA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7719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  <a:defRPr/>
                      </a:pPr>
                      <a:r>
                        <a:rPr lang="es-MX" sz="2000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  <a:defRPr/>
                      </a:pPr>
                      <a:r>
                        <a:rPr lang="es-MX" sz="2000">
                          <a:latin typeface="Calibri"/>
                          <a:cs typeface="Calibri"/>
                        </a:rPr>
                        <a:t>62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  <a:defRPr/>
                      </a:pPr>
                      <a:r>
                        <a:rPr lang="es-MX" sz="2000">
                          <a:latin typeface="Calibri"/>
                          <a:cs typeface="Calibri"/>
                        </a:rPr>
                        <a:t>77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5"/>
          <p:cNvGraphicFramePr>
            <a:graphicFrameLocks xmlns:a="http://schemas.openxmlformats.org/drawingml/2006/main" noGrp="1"/>
          </p:cNvGraphicFramePr>
          <p:nvPr/>
        </p:nvGraphicFramePr>
        <p:xfrm>
          <a:off x="6067645" y="1699340"/>
          <a:ext cx="5772148" cy="118554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1154430"/>
                <a:gridCol w="1154430"/>
                <a:gridCol w="1154430"/>
                <a:gridCol w="1154429"/>
                <a:gridCol w="1154429"/>
              </a:tblGrid>
              <a:tr h="318770">
                <a:tc gridSpan="5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edad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8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buscan</a:t>
                      </a:r>
                      <a:r>
                        <a:rPr sz="18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familias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87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5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65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5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 a</a:t>
                      </a:r>
                      <a:r>
                        <a:rPr sz="16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825"/>
                        </a:lnSpc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6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r>
                        <a:rPr sz="16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914"/>
                        </a:lnSpc>
                        <a:defRPr/>
                      </a:pPr>
                      <a:r>
                        <a:rPr sz="16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más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949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7909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77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 bwMode="auto">
          <a:xfrm>
            <a:off x="2670138" y="5800920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es-EC">
                <a:solidFill>
                  <a:srgbClr val="E682D1"/>
                </a:solidFill>
                <a:latin typeface="Arial"/>
                <a:cs typeface="Arial"/>
              </a:rPr>
              <a:t>Familias</a:t>
            </a:r>
            <a:r>
              <a:rPr lang="es-EC" spc="-20">
                <a:solidFill>
                  <a:srgbClr val="E682D1"/>
                </a:solidFill>
                <a:latin typeface="Arial"/>
                <a:cs typeface="Arial"/>
              </a:rPr>
              <a:t> </a:t>
            </a:r>
            <a:r>
              <a:rPr lang="es-EC">
                <a:solidFill>
                  <a:srgbClr val="E682D1"/>
                </a:solidFill>
                <a:latin typeface="Arial"/>
                <a:cs typeface="Arial"/>
              </a:rPr>
              <a:t>en</a:t>
            </a:r>
            <a:r>
              <a:rPr lang="es-EC" spc="-45">
                <a:solidFill>
                  <a:srgbClr val="E682D1"/>
                </a:solidFill>
                <a:latin typeface="Arial"/>
                <a:cs typeface="Arial"/>
              </a:rPr>
              <a:t> </a:t>
            </a:r>
            <a:r>
              <a:rPr lang="es-EC" spc="-10">
                <a:solidFill>
                  <a:srgbClr val="E682D1"/>
                </a:solidFill>
                <a:latin typeface="Arial"/>
                <a:cs typeface="Arial"/>
              </a:rPr>
              <a:t>espera</a:t>
            </a:r>
            <a:endParaRPr lang="es-EC">
              <a:solidFill>
                <a:srgbClr val="E682D1"/>
              </a:solidFill>
              <a:latin typeface="Arial"/>
              <a:cs typeface="Arial"/>
            </a:endParaRPr>
          </a:p>
        </p:txBody>
      </p:sp>
      <p:graphicFrame>
        <p:nvGraphicFramePr>
          <p:cNvPr id="19" name="Gráfico 18"/>
          <p:cNvGraphicFramePr>
            <a:graphicFrameLocks xmlns:a="http://schemas.openxmlformats.org/drawingml/2006/main"/>
          </p:cNvGraphicFramePr>
          <p:nvPr/>
        </p:nvGraphicFramePr>
        <p:xfrm>
          <a:off x="1447128" y="3302758"/>
          <a:ext cx="4782782" cy="286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Gráfico 21"/>
          <p:cNvGraphicFramePr>
            <a:graphicFrameLocks xmlns:a="http://schemas.openxmlformats.org/drawingml/2006/main"/>
          </p:cNvGraphicFramePr>
          <p:nvPr/>
        </p:nvGraphicFramePr>
        <p:xfrm>
          <a:off x="6378877" y="3125338"/>
          <a:ext cx="5412789" cy="315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941956" y="370620"/>
            <a:ext cx="10559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Perfil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0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están</a:t>
            </a:r>
            <a:r>
              <a:rPr lang="es-MX" sz="20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calificados</a:t>
            </a:r>
            <a:r>
              <a:rPr lang="es-MX" sz="20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las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s-MX" sz="20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solicitantes</a:t>
            </a:r>
            <a:r>
              <a:rPr lang="es-MX" sz="20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0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espera</a:t>
            </a:r>
            <a:r>
              <a:rPr lang="es-MX" sz="20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 spc="-25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asignación</a:t>
            </a:r>
            <a:r>
              <a:rPr lang="es-MX" sz="20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0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Comité</a:t>
            </a:r>
            <a:r>
              <a:rPr lang="es-MX" sz="20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Asignación</a:t>
            </a:r>
            <a:r>
              <a:rPr lang="es-MX" sz="2000" b="1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Familiar</a:t>
            </a:r>
            <a:r>
              <a:rPr lang="es-MX" sz="20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(CAF)</a:t>
            </a:r>
            <a:r>
              <a:rPr lang="es-MX" sz="20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000" b="1">
                <a:solidFill>
                  <a:srgbClr val="002060"/>
                </a:solidFill>
                <a:latin typeface="Arial"/>
                <a:cs typeface="Arial"/>
              </a:rPr>
              <a:t>en el mes de Octubre</a:t>
            </a:r>
            <a:r>
              <a:rPr lang="es-MX" sz="2000" b="1" spc="-30">
                <a:solidFill>
                  <a:srgbClr val="002060"/>
                </a:solidFill>
                <a:latin typeface="Arial"/>
                <a:cs typeface="Arial"/>
              </a:rPr>
              <a:t> – Condición de Salud, número de hijos que buscan</a:t>
            </a:r>
            <a:endParaRPr lang="es-EC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xmlns:a="http://schemas.openxmlformats.org/drawingml/2006/main" noGrp="1"/>
          </p:cNvGraphicFramePr>
          <p:nvPr/>
        </p:nvGraphicFramePr>
        <p:xfrm>
          <a:off x="451624" y="1600517"/>
          <a:ext cx="5868033" cy="148335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964564"/>
                <a:gridCol w="701040"/>
                <a:gridCol w="849630"/>
                <a:gridCol w="714375"/>
                <a:gridCol w="1153794"/>
                <a:gridCol w="786129"/>
                <a:gridCol w="698500"/>
              </a:tblGrid>
              <a:tr h="299085">
                <a:tc gridSpan="7">
                  <a:txBody>
                    <a:bodyPr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  <a:defRPr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6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CONDICIÓN</a:t>
                      </a:r>
                      <a:r>
                        <a:rPr sz="16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41630"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gridSpan="2">
                  <a:txBody>
                    <a:bodyPr/>
                    <a:p>
                      <a:pPr marL="326390">
                        <a:lnSpc>
                          <a:spcPct val="100000"/>
                        </a:lnSpc>
                        <a:spcBef>
                          <a:spcPts val="555"/>
                        </a:spcBef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ENFERMEDAD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3">
                  <a:txBody>
                    <a:bodyPr/>
                    <a:p>
                      <a:pPr marL="845185">
                        <a:lnSpc>
                          <a:spcPct val="100000"/>
                        </a:lnSpc>
                        <a:spcBef>
                          <a:spcPts val="555"/>
                        </a:spcBef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DISCAPACIDAD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49885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704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FÍSICO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  <a:defRPr/>
                      </a:pPr>
                      <a:r>
                        <a:rPr sz="12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  <a:defRPr/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GRAVE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7048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49275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73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  <a:defRPr/>
                      </a:pPr>
                      <a:r>
                        <a:rPr sz="1600" spc="-5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85"/>
                        </a:spcBef>
                        <a:defRPr/>
                      </a:pPr>
                      <a:r>
                        <a:rPr sz="1600" spc="-5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5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  <a:defRPr/>
                      </a:pPr>
                      <a:r>
                        <a:rPr sz="1600" spc="-5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85"/>
                        </a:spcBef>
                        <a:defRPr/>
                      </a:pPr>
                      <a:r>
                        <a:rPr sz="1600" spc="-5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5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15"/>
          <p:cNvGraphicFramePr>
            <a:graphicFrameLocks xmlns:a="http://schemas.openxmlformats.org/drawingml/2006/main" noGrp="1"/>
          </p:cNvGraphicFramePr>
          <p:nvPr/>
        </p:nvGraphicFramePr>
        <p:xfrm>
          <a:off x="7866652" y="1634725"/>
          <a:ext cx="3151505" cy="130492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789305"/>
                <a:gridCol w="1409700"/>
                <a:gridCol w="952500"/>
              </a:tblGrid>
              <a:tr h="450850">
                <a:tc gridSpan="3">
                  <a:txBody>
                    <a:bodyPr/>
                    <a:p>
                      <a:pPr marL="226695">
                        <a:lnSpc>
                          <a:spcPct val="100000"/>
                        </a:lnSpc>
                        <a:spcBef>
                          <a:spcPts val="590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Número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hijos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8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buscan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61009"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760"/>
                        </a:spcBef>
                        <a:defRPr/>
                      </a:pPr>
                      <a:r>
                        <a:rPr sz="16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Hermanos/as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760"/>
                        </a:spcBef>
                        <a:defRPr/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93065"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490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52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490"/>
                        </a:spcBef>
                        <a:defRPr/>
                      </a:pPr>
                      <a:r>
                        <a:rPr lang="es-MX" sz="1600" spc="-50"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  <a:defRPr/>
                      </a:pPr>
                      <a:r>
                        <a:rPr lang="es-MX" sz="1600">
                          <a:latin typeface="Calibri"/>
                          <a:cs typeface="Calibri"/>
                        </a:rPr>
                        <a:t>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</a:tbl>
          </a:graphicData>
        </a:graphic>
      </p:graphicFrame>
      <p:pic>
        <p:nvPicPr>
          <p:cNvPr id="6" name="object 16"/>
          <p:cNvPicPr/>
          <p:nvPr/>
        </p:nvPicPr>
        <p:blipFill>
          <a:blip r:embed="rId3"/>
          <a:stretch/>
        </p:blipFill>
        <p:spPr bwMode="auto">
          <a:xfrm>
            <a:off x="7222691" y="3383447"/>
            <a:ext cx="1168907" cy="1211580"/>
          </a:xfrm>
          <a:prstGeom prst="rect">
            <a:avLst/>
          </a:prstGeom>
        </p:spPr>
      </p:pic>
      <p:grpSp>
        <p:nvGrpSpPr>
          <p:cNvPr id="8" name="object 12"/>
          <p:cNvGrpSpPr/>
          <p:nvPr/>
        </p:nvGrpSpPr>
        <p:grpSpPr bwMode="auto">
          <a:xfrm>
            <a:off x="6587189" y="1833967"/>
            <a:ext cx="967740" cy="848360"/>
            <a:chOff x="6914388" y="1945531"/>
            <a:chExt cx="967740" cy="848360"/>
          </a:xfrm>
        </p:grpSpPr>
        <p:pic>
          <p:nvPicPr>
            <p:cNvPr id="9" name="object 13"/>
            <p:cNvPicPr/>
            <p:nvPr/>
          </p:nvPicPr>
          <p:blipFill>
            <a:blip r:embed="rId4"/>
            <a:stretch/>
          </p:blipFill>
          <p:spPr bwMode="auto">
            <a:xfrm>
              <a:off x="7378490" y="1945531"/>
              <a:ext cx="503546" cy="793713"/>
            </a:xfrm>
            <a:prstGeom prst="rect">
              <a:avLst/>
            </a:prstGeom>
          </p:spPr>
        </p:pic>
        <p:pic>
          <p:nvPicPr>
            <p:cNvPr id="10" name="object 14"/>
            <p:cNvPicPr/>
            <p:nvPr/>
          </p:nvPicPr>
          <p:blipFill>
            <a:blip r:embed="rId5"/>
            <a:stretch/>
          </p:blipFill>
          <p:spPr bwMode="auto">
            <a:xfrm>
              <a:off x="6914388" y="1996440"/>
              <a:ext cx="461772" cy="797051"/>
            </a:xfrm>
            <a:prstGeom prst="rect">
              <a:avLst/>
            </a:prstGeom>
          </p:spPr>
        </p:pic>
      </p:grpSp>
      <p:pic>
        <p:nvPicPr>
          <p:cNvPr id="11" name="object 5"/>
          <p:cNvPicPr/>
          <p:nvPr/>
        </p:nvPicPr>
        <p:blipFill>
          <a:blip r:embed="rId6"/>
          <a:stretch/>
        </p:blipFill>
        <p:spPr bwMode="auto">
          <a:xfrm>
            <a:off x="383410" y="3784520"/>
            <a:ext cx="1117092" cy="1101852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 xmlns:a="http://schemas.openxmlformats.org/drawingml/2006/main"/>
          </p:cNvGraphicFramePr>
          <p:nvPr/>
        </p:nvGraphicFramePr>
        <p:xfrm>
          <a:off x="7929825" y="3585471"/>
          <a:ext cx="2808690" cy="244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áfico 12"/>
          <p:cNvGraphicFramePr>
            <a:graphicFrameLocks xmlns:a="http://schemas.openxmlformats.org/drawingml/2006/main"/>
          </p:cNvGraphicFramePr>
          <p:nvPr/>
        </p:nvGraphicFramePr>
        <p:xfrm>
          <a:off x="1455703" y="3458226"/>
          <a:ext cx="5005702" cy="260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19637" y="5691661"/>
            <a:ext cx="1761729" cy="6729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rcRect l="18081" t="0" r="17616" b="0"/>
          <a:stretch/>
        </p:blipFill>
        <p:spPr bwMode="auto">
          <a:xfrm>
            <a:off x="10577015" y="5136936"/>
            <a:ext cx="1255593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010400" y="447902"/>
            <a:ext cx="998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Situación</a:t>
            </a:r>
            <a:r>
              <a:rPr lang="es-MX" sz="24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4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niñas,</a:t>
            </a:r>
            <a:r>
              <a:rPr lang="es-MX" sz="24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niños</a:t>
            </a:r>
            <a:r>
              <a:rPr lang="es-MX" sz="24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4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adolescentes</a:t>
            </a:r>
            <a:r>
              <a:rPr lang="es-MX" sz="2400" b="1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con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declaratoria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400" b="1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adoptabilidad</a:t>
            </a:r>
            <a:r>
              <a:rPr lang="es-MX" sz="24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 spc="-10">
                <a:solidFill>
                  <a:srgbClr val="002060"/>
                </a:solidFill>
                <a:latin typeface="Arial"/>
                <a:cs typeface="Arial"/>
              </a:rPr>
              <a:t>Octubre en el CAF</a:t>
            </a:r>
            <a:endParaRPr lang="es-EC"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10"/>
          <p:cNvGraphicFramePr>
            <a:graphicFrameLocks xmlns:a="http://schemas.openxmlformats.org/drawingml/2006/main" noGrp="1"/>
          </p:cNvGraphicFramePr>
          <p:nvPr/>
        </p:nvGraphicFramePr>
        <p:xfrm>
          <a:off x="781541" y="1627433"/>
          <a:ext cx="4370709" cy="435038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1569582"/>
                <a:gridCol w="2801127"/>
              </a:tblGrid>
              <a:tr h="734695"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NNA</a:t>
                      </a:r>
                      <a:r>
                        <a:rPr sz="18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DECLARATORIA</a:t>
                      </a:r>
                      <a:r>
                        <a:rPr sz="18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ADOPTABILIDAD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800" b="1" spc="4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INGRESA</a:t>
                      </a:r>
                      <a:r>
                        <a:rPr lang="es-MX" sz="1800" b="1" u="sng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</a:t>
                      </a:r>
                      <a:r>
                        <a:rPr sz="1800" b="1" u="sng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u="none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non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u="none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non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CAF</a:t>
                      </a:r>
                      <a:r>
                        <a:rPr sz="1800" b="1" u="none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non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lang="es-MX" sz="1800" b="1" u="non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OCTUBRE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29565"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sz="18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sz="1800" b="1" spc="-5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lang="es-MX" sz="1800" spc="-50">
                          <a:latin typeface="Calibri"/>
                          <a:cs typeface="Calibri"/>
                        </a:rPr>
                        <a:t>2</a:t>
                      </a:r>
                      <a:endParaRPr/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sz="1800" b="1" spc="-5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sz="1800" b="1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sz="1800" b="1" spc="-5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sz="1800" b="1" spc="-5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sz="1800" b="1" spc="-5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sz="1800" b="1" spc="-5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0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defRPr/>
                      </a:pPr>
                      <a:r>
                        <a:rPr sz="1800" b="1" spc="-5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lang="es-MX" sz="1800" b="1" spc="-50">
                          <a:latin typeface="Calibri"/>
                          <a:cs typeface="Calibri"/>
                        </a:rPr>
                        <a:t>DMQ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lang="es-MX" sz="180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</a:tr>
              <a:tr h="329565"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  <a:defRPr/>
                      </a:pPr>
                      <a:r>
                        <a:rPr sz="1800" b="1" spc="-10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  <a:defRPr/>
                      </a:pPr>
                      <a:r>
                        <a:rPr lang="es-MX" sz="2000" b="1" spc="-50">
                          <a:latin typeface="Calibri"/>
                          <a:cs typeface="Calibri"/>
                        </a:rPr>
                        <a:t>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CBF7FD"/>
                    </a:solidFill>
                  </a:tcPr>
                </a:tc>
              </a:tr>
            </a:tbl>
          </a:graphicData>
        </a:graphic>
      </p:graphicFrame>
      <p:pic>
        <p:nvPicPr>
          <p:cNvPr id="5" name="object 27"/>
          <p:cNvPicPr/>
          <p:nvPr/>
        </p:nvPicPr>
        <p:blipFill>
          <a:blip r:embed="rId3"/>
          <a:stretch/>
        </p:blipFill>
        <p:spPr bwMode="auto">
          <a:xfrm>
            <a:off x="10000759" y="5546044"/>
            <a:ext cx="1409700" cy="1065276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4"/>
          <a:stretch/>
        </p:blipFill>
        <p:spPr bwMode="auto">
          <a:xfrm>
            <a:off x="9729704" y="1149246"/>
            <a:ext cx="1951810" cy="1374483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 xmlns:a="http://schemas.openxmlformats.org/drawingml/2006/main"/>
          </p:cNvGraphicFramePr>
          <p:nvPr/>
        </p:nvGraphicFramePr>
        <p:xfrm>
          <a:off x="5829219" y="1408553"/>
          <a:ext cx="4505648" cy="520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53416" t="0" r="0" b="0"/>
          <a:stretch/>
        </p:blipFill>
        <p:spPr bwMode="auto">
          <a:xfrm>
            <a:off x="0" y="275896"/>
            <a:ext cx="1010400" cy="4269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1499649" y="489378"/>
            <a:ext cx="9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Niñas,</a:t>
            </a:r>
            <a:r>
              <a:rPr lang="es-MX" sz="2400" b="1" spc="-6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niños</a:t>
            </a:r>
            <a:r>
              <a:rPr lang="es-MX" sz="2400" b="1" spc="-7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MX" sz="2400" b="1" spc="-4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adolescentes</a:t>
            </a:r>
            <a:r>
              <a:rPr lang="es-MX" sz="2400" b="1" spc="-7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lang="es-MX" sz="24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declaratoria</a:t>
            </a:r>
            <a:r>
              <a:rPr lang="es-MX" sz="2400" b="1" spc="-5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MX" sz="2400" b="1" spc="-6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 spc="-10">
                <a:solidFill>
                  <a:srgbClr val="002060"/>
                </a:solidFill>
                <a:latin typeface="Arial"/>
                <a:cs typeface="Arial"/>
              </a:rPr>
              <a:t>adoptabilidad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se</a:t>
            </a:r>
            <a:r>
              <a:rPr lang="es-MX" sz="24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encuentran</a:t>
            </a:r>
            <a:r>
              <a:rPr lang="es-MX" sz="2400" b="1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MX" sz="2400" b="1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MX" sz="2400" b="1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CAF</a:t>
            </a:r>
            <a:r>
              <a:rPr lang="es-MX" sz="2400" b="1" spc="-15">
                <a:solidFill>
                  <a:srgbClr val="002060"/>
                </a:solidFill>
                <a:latin typeface="Arial"/>
                <a:cs typeface="Arial"/>
              </a:rPr>
              <a:t> hasta</a:t>
            </a:r>
            <a:r>
              <a:rPr lang="es-MX" sz="2400" b="1">
                <a:solidFill>
                  <a:srgbClr val="002060"/>
                </a:solidFill>
                <a:latin typeface="Arial"/>
                <a:cs typeface="Arial"/>
              </a:rPr>
              <a:t> el mes de Octubre por Edad</a:t>
            </a:r>
            <a:endParaRPr lang="es-EC"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7"/>
          <p:cNvGraphicFramePr>
            <a:graphicFrameLocks xmlns:a="http://schemas.openxmlformats.org/drawingml/2006/main" noGrp="1"/>
          </p:cNvGraphicFramePr>
          <p:nvPr/>
        </p:nvGraphicFramePr>
        <p:xfrm>
          <a:off x="4283142" y="1697401"/>
          <a:ext cx="5338530" cy="156874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941007"/>
                <a:gridCol w="1017547"/>
                <a:gridCol w="1174722"/>
                <a:gridCol w="1212308"/>
                <a:gridCol w="992945"/>
              </a:tblGrid>
              <a:tr h="567874">
                <a:tc gridSpan="5">
                  <a:txBody>
                    <a:bodyPr/>
                    <a:p>
                      <a:pPr marL="1270" algn="ctr">
                        <a:lnSpc>
                          <a:spcPts val="2289"/>
                        </a:lnSpc>
                        <a:defRPr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NNA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EDADES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  <a:round/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48944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0-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  <a:round/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5-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  <a:round/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  <a:round/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r>
                        <a:rPr sz="14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más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 algn="ctr">
                      <a:solidFill>
                        <a:srgbClr val="A8A3B1"/>
                      </a:solidFill>
                      <a:round/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  <a:defRPr/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  <a:round/>
                    </a:lnT>
                    <a:lnB w="28575" algn="ctr">
                      <a:solidFill>
                        <a:srgbClr val="A8A3B1"/>
                      </a:solidFill>
                    </a:lnB>
                    <a:solidFill>
                      <a:srgbClr val="522C57"/>
                    </a:solidFill>
                  </a:tcPr>
                </a:tc>
              </a:tr>
              <a:tr h="451931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  <a:defRPr/>
                      </a:pPr>
                      <a:r>
                        <a:rPr lang="es-MX" sz="1400" spc="-5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 algn="ctr">
                      <a:solidFill>
                        <a:srgbClr val="A8A3B1"/>
                      </a:solidFill>
                      <a:round/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  <a:defRPr/>
                      </a:pPr>
                      <a:r>
                        <a:rPr lang="es-MX" sz="1400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  <a:round/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  <a:defRPr/>
                      </a:pPr>
                      <a:r>
                        <a:rPr lang="es-MX" sz="1400">
                          <a:latin typeface="Calibri"/>
                          <a:cs typeface="Calibri"/>
                        </a:rPr>
                        <a:t>105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 algn="ctr">
                      <a:solidFill>
                        <a:srgbClr val="A8A3B1"/>
                      </a:solidFill>
                      <a:round/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  <a:defRPr/>
                      </a:pPr>
                      <a:r>
                        <a:rPr lang="es-MX" sz="140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 algn="ctr">
                      <a:solidFill>
                        <a:srgbClr val="A8A3B1"/>
                      </a:solidFill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  <a:round/>
                    </a:lnT>
                    <a:lnB w="28575" algn="ctr">
                      <a:solidFill>
                        <a:srgbClr val="A8A3B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  <a:defRPr/>
                      </a:pPr>
                      <a:r>
                        <a:rPr lang="es-MX" sz="1400">
                          <a:latin typeface="Calibri"/>
                          <a:cs typeface="Calibri"/>
                        </a:rPr>
                        <a:t>175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 algn="ctr">
                      <a:solidFill>
                        <a:srgbClr val="A8A3B1"/>
                      </a:solidFill>
                      <a:round/>
                    </a:lnL>
                    <a:lnR w="28575" algn="ctr">
                      <a:solidFill>
                        <a:srgbClr val="A8A3B1"/>
                      </a:solidFill>
                    </a:lnR>
                    <a:lnT w="28575" algn="ctr">
                      <a:solidFill>
                        <a:srgbClr val="A8A3B1"/>
                      </a:solidFill>
                    </a:lnT>
                    <a:lnB w="28575" algn="ctr">
                      <a:solidFill>
                        <a:srgbClr val="A8A3B1"/>
                      </a:solidFill>
                      <a:round/>
                    </a:lnB>
                    <a:solidFill>
                      <a:srgbClr val="CBF7FD"/>
                    </a:solidFill>
                  </a:tcPr>
                </a:tc>
              </a:tr>
            </a:tbl>
          </a:graphicData>
        </a:graphic>
      </p:graphicFrame>
      <p:pic>
        <p:nvPicPr>
          <p:cNvPr id="7" name="object 10"/>
          <p:cNvPicPr/>
          <p:nvPr/>
        </p:nvPicPr>
        <p:blipFill>
          <a:blip r:embed="rId3"/>
          <a:stretch/>
        </p:blipFill>
        <p:spPr bwMode="auto">
          <a:xfrm>
            <a:off x="10208525" y="1842448"/>
            <a:ext cx="1253524" cy="1581665"/>
          </a:xfrm>
          <a:prstGeom prst="rect">
            <a:avLst/>
          </a:prstGeom>
        </p:spPr>
      </p:pic>
      <p:pic>
        <p:nvPicPr>
          <p:cNvPr id="8" name="object 11"/>
          <p:cNvPicPr/>
          <p:nvPr/>
        </p:nvPicPr>
        <p:blipFill>
          <a:blip r:embed="rId4"/>
          <a:stretch/>
        </p:blipFill>
        <p:spPr bwMode="auto">
          <a:xfrm>
            <a:off x="1010400" y="1561278"/>
            <a:ext cx="2260592" cy="17278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/>
          <a:stretch/>
        </p:blipFill>
        <p:spPr bwMode="auto">
          <a:xfrm>
            <a:off x="10467833" y="4476466"/>
            <a:ext cx="876868" cy="1577542"/>
          </a:xfrm>
          <a:prstGeom prst="rect">
            <a:avLst/>
          </a:prstGeom>
        </p:spPr>
      </p:pic>
      <p:graphicFrame>
        <p:nvGraphicFramePr>
          <p:cNvPr id="15" name="Gráfico 14"/>
          <p:cNvGraphicFramePr>
            <a:graphicFrameLocks xmlns:a="http://schemas.openxmlformats.org/drawingml/2006/main"/>
          </p:cNvGraphicFramePr>
          <p:nvPr/>
        </p:nvGraphicFramePr>
        <p:xfrm>
          <a:off x="1788322" y="3643176"/>
          <a:ext cx="8128000" cy="279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onlyoffice/7.4.0.163</Application>
  <DocSecurity>0</DocSecurity>
  <PresentationFormat>Panorámica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Microsoft Office User</dc:creator>
  <cp:keywords/>
  <dc:description/>
  <dc:identifier/>
  <dc:language/>
  <cp:lastModifiedBy>Anónimo</cp:lastModifiedBy>
  <cp:revision>158</cp:revision>
  <dcterms:created xsi:type="dcterms:W3CDTF">2025-08-22T20:02:08Z</dcterms:created>
  <dcterms:modified xsi:type="dcterms:W3CDTF">2025-12-10T18:53:08Z</dcterms:modified>
  <cp:category/>
  <cp:contentStatus/>
  <cp:version/>
</cp:coreProperties>
</file>